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  <p:sldMasterId id="2147483666" r:id="rId3"/>
  </p:sldMasterIdLst>
  <p:sldIdLst>
    <p:sldId id="256" r:id="rId4"/>
    <p:sldId id="257" r:id="rId5"/>
    <p:sldId id="258" r:id="rId6"/>
    <p:sldId id="259" r:id="rId7"/>
    <p:sldId id="260" r:id="rId8"/>
    <p:sldId id="31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14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>
      <p:cViewPr varScale="1">
        <p:scale>
          <a:sx n="108" d="100"/>
          <a:sy n="108" d="100"/>
        </p:scale>
        <p:origin x="107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66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598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6675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3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3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" y="312420"/>
            <a:ext cx="10048875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158" y="1650238"/>
            <a:ext cx="2307082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" y="312420"/>
            <a:ext cx="10048875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158" y="1650238"/>
            <a:ext cx="2307082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670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4B58-2517-499B-941F-2A51CF6C8722}" type="datetimeFigureOut">
              <a:rPr lang="en-US" smtClean="0"/>
              <a:pPr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10400"/>
            <a:ext cx="33877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21DE-FDDD-4C6C-89BA-6E6E75A82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@inductusgroup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inductusgroup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inductusgroup.com/" TargetMode="External"/><Relationship Id="rId4" Type="http://schemas.openxmlformats.org/officeDocument/2006/relationships/hyperlink" Target="mailto:ho@inductusgroup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6601" y="1577123"/>
            <a:ext cx="594360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i="1" spc="90" dirty="0">
                <a:solidFill>
                  <a:srgbClr val="7E7E7E"/>
                </a:solidFill>
                <a:latin typeface="Cambria"/>
                <a:cs typeface="Cambria"/>
              </a:rPr>
              <a:t>Consulting</a:t>
            </a:r>
            <a:r>
              <a:rPr sz="1150" b="1" i="1" spc="24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310" dirty="0">
                <a:solidFill>
                  <a:srgbClr val="7E7E7E"/>
                </a:solidFill>
                <a:latin typeface="Cambria"/>
                <a:cs typeface="Cambria"/>
              </a:rPr>
              <a:t>|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75" dirty="0">
                <a:solidFill>
                  <a:srgbClr val="7E7E7E"/>
                </a:solidFill>
                <a:latin typeface="Cambria"/>
                <a:cs typeface="Cambria"/>
              </a:rPr>
              <a:t>Outsourcing</a:t>
            </a:r>
            <a:r>
              <a:rPr sz="1150" b="1" i="1" spc="245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310" dirty="0">
                <a:solidFill>
                  <a:srgbClr val="7E7E7E"/>
                </a:solidFill>
                <a:latin typeface="Cambria"/>
                <a:cs typeface="Cambria"/>
              </a:rPr>
              <a:t>|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65" dirty="0">
                <a:solidFill>
                  <a:srgbClr val="7E7E7E"/>
                </a:solidFill>
                <a:latin typeface="Cambria"/>
                <a:cs typeface="Cambria"/>
              </a:rPr>
              <a:t>Project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75" dirty="0">
                <a:solidFill>
                  <a:srgbClr val="7E7E7E"/>
                </a:solidFill>
                <a:latin typeface="Cambria"/>
                <a:cs typeface="Cambria"/>
              </a:rPr>
              <a:t>Management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310" dirty="0">
                <a:solidFill>
                  <a:srgbClr val="7E7E7E"/>
                </a:solidFill>
                <a:latin typeface="Cambria"/>
                <a:cs typeface="Cambria"/>
              </a:rPr>
              <a:t>|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75" dirty="0">
                <a:solidFill>
                  <a:srgbClr val="7E7E7E"/>
                </a:solidFill>
                <a:latin typeface="Cambria"/>
                <a:cs typeface="Cambria"/>
              </a:rPr>
              <a:t>Technologies</a:t>
            </a:r>
            <a:r>
              <a:rPr sz="1150" b="1" i="1" spc="254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310" dirty="0">
                <a:solidFill>
                  <a:srgbClr val="7E7E7E"/>
                </a:solidFill>
                <a:latin typeface="Cambria"/>
                <a:cs typeface="Cambria"/>
              </a:rPr>
              <a:t>|</a:t>
            </a:r>
            <a:r>
              <a:rPr sz="1150" b="1" i="1" spc="25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150" b="1" i="1" spc="85" dirty="0">
                <a:solidFill>
                  <a:srgbClr val="7E7E7E"/>
                </a:solidFill>
                <a:latin typeface="Cambria"/>
                <a:cs typeface="Cambria"/>
              </a:rPr>
              <a:t>Industries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8786" y="5665089"/>
            <a:ext cx="164782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FF0000"/>
                </a:solidFill>
                <a:latin typeface="Calibri"/>
                <a:cs typeface="Calibri"/>
              </a:rPr>
              <a:t>INDUCTUS</a:t>
            </a:r>
            <a:r>
              <a:rPr sz="14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FF0000"/>
                </a:solidFill>
                <a:latin typeface="Calibri"/>
                <a:cs typeface="Calibri"/>
              </a:rPr>
              <a:t>LIMITED</a:t>
            </a:r>
            <a:endParaRPr sz="1400" dirty="0">
              <a:latin typeface="Calibri"/>
              <a:cs typeface="Calibri"/>
            </a:endParaRPr>
          </a:p>
          <a:p>
            <a:pPr marL="12700" marR="5080" indent="1905" algn="ctr">
              <a:lnSpc>
                <a:spcPct val="100800"/>
              </a:lnSpc>
              <a:spcBef>
                <a:spcPts val="35"/>
              </a:spcBef>
            </a:pPr>
            <a:r>
              <a:rPr sz="1000" b="1" spc="-5" dirty="0">
                <a:latin typeface="Calibri"/>
                <a:cs typeface="Calibri"/>
              </a:rPr>
              <a:t>Helpline: +91 </a:t>
            </a:r>
            <a:r>
              <a:rPr sz="1000" b="1" dirty="0">
                <a:latin typeface="Calibri"/>
                <a:cs typeface="Calibri"/>
              </a:rPr>
              <a:t>92346 92346 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  <a:hlinkClick r:id="rId3"/>
              </a:rPr>
              <a:t>ho@inductusgroup.com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  <a:hlinkClick r:id="rId4"/>
              </a:rPr>
              <a:t>www.inductusgroup.com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7879" y="2216999"/>
            <a:ext cx="6530340" cy="34226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6788" y="1818005"/>
            <a:ext cx="6567931" cy="408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11" name="object 11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5117" y="304800"/>
          <a:ext cx="10066019" cy="6933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846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 gridSpan="6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28575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27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SR.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NO.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CLIENT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SEGMENT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OFFERED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INDUCTUS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INFRA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ENGINEERING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Ericsson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Samsung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Electronics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Huawei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Telecommunication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Airtel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8440" marR="250825" indent="-1234440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Civil Cell Sites.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Vodafone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Idea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American Tower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(ATC)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Vision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0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989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295" y="1484630"/>
            <a:ext cx="10060305" cy="3917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7300" y="1495425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660"/>
              </a:spcBef>
            </a:pPr>
            <a:r>
              <a:rPr lang="en-US" sz="1600" b="1" spc="-5" dirty="0">
                <a:latin typeface="Cambria"/>
                <a:cs typeface="Cambria"/>
              </a:rPr>
              <a:t>SECTOR</a:t>
            </a:r>
            <a:r>
              <a:rPr lang="en-US" sz="1600" b="1" spc="-10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WISE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LIST </a:t>
            </a:r>
            <a:r>
              <a:rPr lang="en-US" sz="1600" b="1" dirty="0">
                <a:latin typeface="Cambria"/>
                <a:cs typeface="Cambria"/>
              </a:rPr>
              <a:t>OF</a:t>
            </a:r>
            <a:r>
              <a:rPr lang="en-US" sz="1600" b="1" spc="-10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SOME</a:t>
            </a:r>
            <a:r>
              <a:rPr lang="en-US" sz="1600" b="1" spc="10" dirty="0">
                <a:latin typeface="Cambria"/>
                <a:cs typeface="Cambria"/>
              </a:rPr>
              <a:t> </a:t>
            </a:r>
            <a:r>
              <a:rPr lang="en-US" sz="1600" b="1" dirty="0">
                <a:latin typeface="Cambria"/>
                <a:cs typeface="Cambria"/>
              </a:rPr>
              <a:t>OF</a:t>
            </a:r>
            <a:r>
              <a:rPr lang="en-US" sz="1600" b="1" spc="-5" dirty="0">
                <a:latin typeface="Cambria"/>
                <a:cs typeface="Cambria"/>
              </a:rPr>
              <a:t> OUR</a:t>
            </a:r>
            <a:r>
              <a:rPr lang="en-US" sz="1600" b="1" spc="-20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ESTEEMED</a:t>
            </a:r>
            <a:r>
              <a:rPr lang="en-US" sz="1600" b="1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CLIENTS: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600454"/>
          <a:ext cx="9774553" cy="499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50520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Power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Ultra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Tech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Civil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Easun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Reyrolle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ADVISORY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Escorts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Activity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Monitoring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2895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Highway &amp; Infrastructure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Corporation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Electrification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(NHM)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National Health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New Delhi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Municipal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Council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(NDMC)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Tech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Mahindra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CSR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Aluminium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(NALCO)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600454"/>
          <a:ext cx="9774553" cy="361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0" marR="337185" indent="-1637664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Survey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Land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Acquisition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Setting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Grinding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Unit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Lea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Associates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2665" marR="220345" indent="-782320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Various Program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Health, Education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 Social Programs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India Post, Department 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Post,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14668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Setting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Solar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Power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Units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Across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Post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Offices/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Pa/Sa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Quality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 and Monitoring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MGNREGA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World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 Partners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(WHP)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73355" indent="-6604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Tele-Medicine Centre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Across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Bihar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Up/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Identification, Training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Setting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Tele-Medicine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Businesses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94945" algn="ctr">
                        <a:lnSpc>
                          <a:spcPct val="976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Outsourcing 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Efficient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Owned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Centres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Retail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Outlets Across the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Bihar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Europe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51155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Sample Survey Organisation,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Statistics &amp; Program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600454"/>
          <a:ext cx="9774553" cy="481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0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SKILL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DEVELOPMENT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8120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Jharkhand Women Development Society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(JWDS),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Women,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Child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Security,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921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Awarded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prestigious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 by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Women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Society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(JWDS),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Women,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Child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Security,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funded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World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Bank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Socio-Economic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77470" marR="7429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Empowerment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Adolescent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Girls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Young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Women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(AGYW)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under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Tejaswini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Ministry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2240" marR="223520" indent="-1183005">
                        <a:lnSpc>
                          <a:spcPts val="1180"/>
                        </a:lnSpc>
                        <a:spcBef>
                          <a:spcPts val="6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4478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ORMAS,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Panchayati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Raj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DW,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2240" marR="223520" indent="-118300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7114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ASRLMS, Ministry of Panchayat &amp; Rural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9860" marR="223520" indent="-119062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9870">
                        <a:lnSpc>
                          <a:spcPts val="116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MSRLM, Ministry of Rural Development,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Maharashtra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9385" marR="223520" indent="-1199515">
                        <a:lnSpc>
                          <a:spcPts val="116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64160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CGSRLM, Ministry of Panchayat &amp; Rural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Chhattisgarh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9385" marR="223520" indent="-1199515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7655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KSRLM, Kudumbashree State Poverty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Iradication Mission,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Kerala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9860" marR="223520" indent="-119062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Youths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DDU-GKY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1597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BSDM, 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Labour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Employment,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114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Youths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 State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9334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JSDM,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Higher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Education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2410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Youths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 State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787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35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Jail, Ministry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Prison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 marR="259079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Correctional Institution, Department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Home, Govt.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 of Jail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Inmates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302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Panchayati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Raj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DW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Department, Govt.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0" marR="170815" indent="-115570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Across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Quality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Housing &amp;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Drinking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Water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HUMAN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RESOURCES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MANAGEMENT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Bharat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Broadband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Network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0040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6129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Power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Grid Corporation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 Limited,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Bikaner,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Rajasthan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e-Market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Place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(GEM)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0040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NHRC,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Delhi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93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UPJVN,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Uttar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Pradesh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CORE,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Railways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76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33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Indian Coast Guard,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Defense,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Ministry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Defence, Govt.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Solar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Energy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Solar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Power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5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IRCON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International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Sun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ICICI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Prudential Life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 AIG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Co.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HDFC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Standard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Standard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ICFAI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ICFAI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Aircel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HDFC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Standard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60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Patanjali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Ayurveda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GNFC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(N)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Code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Solutions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Sourcing,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Payroll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EPC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CIVIL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CONSTRUCTION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Projects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(PDIL)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EPC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4495" marR="225425" indent="-144653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Lavatories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Swachh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Vidyalaya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Abhiyan,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Provision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Plumbing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Electrical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Ultratech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50" marR="94615" indent="-2082164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Sheds,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Residential 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Office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Boundary Wall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Allied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Sheds.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M/S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Tariq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Roller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Flour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Mills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(P)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Six Storied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Frame Structure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Flour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Mill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Airtel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(Bharti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Hexacom)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8001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Site Survey,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 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Mechanical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Erection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Tower,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Electrical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9560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American Tower Corporation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Pvt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(ATC)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Site Survey,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Civil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Work, Foundation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Tower,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314" marR="163830" indent="-159258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Acquisition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Site, Site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Engineering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Civil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5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Jio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Infocomm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Nos.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Manhole Concrete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Block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Civil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0" marR="657860" indent="-85090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 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Acquisition for Setting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Manufacturing/Grinding Unit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MANAGEMENT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1940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Max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 York Life Insurance Company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Ing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Vysya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Religare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Securities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Sewa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Bharat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751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 Generali India Life Insurance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Company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Sistema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Shyam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1940">
                        <a:lnSpc>
                          <a:spcPts val="117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Max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 York Life Insurance Company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018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Aviva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5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ARCIS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AXA Life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Communication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ICICI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Prudential Life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Sistema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Shyam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HDFC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Standard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Loop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Infratel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Motors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Prasada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Enterprises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5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Pratibha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Industries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Divya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Next Gen Business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Communication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Story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Sistema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Shyam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6291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M/S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Nandani Technomart Solutaion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SME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Agency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Saija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Comfeed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Smart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Identity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Buddha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Automotive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4800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3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" b="1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1270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5194" indent="-229870">
                        <a:lnSpc>
                          <a:spcPct val="100000"/>
                        </a:lnSpc>
                        <a:buAutoNum type="alphaUcPeriod"/>
                        <a:tabLst>
                          <a:tab pos="925830" algn="l"/>
                        </a:tabLst>
                      </a:pPr>
                      <a:r>
                        <a:rPr sz="1400" i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Company</a:t>
                      </a:r>
                      <a:r>
                        <a:rPr sz="1400" i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Profile: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CEO&amp;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Managing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Director’s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Message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Mission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 &amp;</a:t>
                      </a:r>
                      <a:r>
                        <a:rPr sz="12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Vision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CEO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2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Managing Director’s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Profile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Company</a:t>
                      </a:r>
                      <a:r>
                        <a:rPr sz="12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Profile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Key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Milestones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Inductus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Presence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Across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States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Divisions/Verticals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5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Strategic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Units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(SBUS)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Lines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9350" lvl="1" indent="-22606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1148715" algn="l"/>
                          <a:tab pos="1149350" algn="l"/>
                        </a:tabLst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List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Some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Prestigious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Clients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Wingdings"/>
                        <a:buChar char="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5194" indent="-229870">
                        <a:lnSpc>
                          <a:spcPct val="100000"/>
                        </a:lnSpc>
                        <a:spcBef>
                          <a:spcPts val="869"/>
                        </a:spcBef>
                        <a:buAutoNum type="alphaUcPeriod"/>
                        <a:tabLst>
                          <a:tab pos="925830" algn="l"/>
                        </a:tabLst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Sector Wise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Experience Details: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Times New Roman"/>
                        <a:buAutoNum type="alphaUcPeriod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5194" indent="-229870">
                        <a:lnSpc>
                          <a:spcPct val="100000"/>
                        </a:lnSpc>
                        <a:buAutoNum type="alphaUcPeriod"/>
                        <a:tabLst>
                          <a:tab pos="925830" algn="l"/>
                        </a:tabLst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Awards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Accolades: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487171"/>
            <a:ext cx="10055225" cy="389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0900" y="1495425"/>
            <a:ext cx="138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en-US" b="1" spc="-5" dirty="0">
                <a:latin typeface="Times New Roman"/>
                <a:cs typeface="Times New Roman"/>
              </a:rPr>
              <a:t>CONTENT: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957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Emeral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Energy Solution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ZTE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0185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Aviva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Communication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Hotels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(Hotel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Maurya)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Madhya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Pradesh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Transformers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SHAILI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Paradigm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Infratech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7178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M/S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NPD Manpower Consulting Private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DNA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Infrastructure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Hindustan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Field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97510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Career &amp; Carees Edu Services Private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4151" y="1597406"/>
          <a:ext cx="9774553" cy="4505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Wockhardt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Foundation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Pratibha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Industries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Meta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Option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Software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Darsh Digital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Network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Gujarat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Narmada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Valley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Wipro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Moriesh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Foods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0185">
                        <a:lnSpc>
                          <a:spcPts val="118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Aviva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Life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Insurance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Pvt.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Supply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Chain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Solutions 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Britannia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Industries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 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003300" y="149542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0"/>
              </a:spcBef>
            </a:pP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TSA/PMU/PIA/SKILL</a:t>
            </a:r>
            <a:r>
              <a:rPr lang="en-US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DEVELOPMENT</a:t>
            </a:r>
            <a:r>
              <a:rPr lang="en-US" sz="1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lang="en-US" sz="1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CAPACITY</a:t>
            </a:r>
            <a:r>
              <a:rPr lang="en-US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BUILDING</a:t>
            </a:r>
            <a:r>
              <a:rPr lang="en-US" sz="1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PROJECTS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6100" y="1952625"/>
          <a:ext cx="9525000" cy="4648201"/>
        </p:xfrm>
        <a:graphic>
          <a:graphicData uri="http://schemas.openxmlformats.org/drawingml/2006/table">
            <a:tbl>
              <a:tblPr/>
              <a:tblGrid>
                <a:gridCol w="58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76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S.NO 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4" marR="3004" marT="3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CLIENT NAME 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4" marR="3004" marT="3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PROJECT DESCRIPTION 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4" marR="3004" marT="3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VALUE 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4" marR="3004" marT="3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DATE OF  START &amp;  COMPLETION 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4" marR="3004" marT="1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36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Uttarakhand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State Rural Livelihood Mission, Govt. of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Uttarakhand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3175" marR="23175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to the USRLM for carrying our rural capacity building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, marketing activities and industry linkages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1778 </a:t>
                      </a:r>
                      <a:r>
                        <a:rPr lang="en-US" sz="10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Lacs</a:t>
                      </a:r>
                      <a:endParaRPr lang="en-US" sz="1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Ongoing</a:t>
                      </a:r>
                      <a:r>
                        <a:rPr lang="en-US" sz="1000" b="1" baseline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(April 2022- till now)</a:t>
                      </a:r>
                      <a:endParaRPr lang="en-US" sz="1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08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2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Bihar Skill Development Mission, Govt. of Bihar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3175" marR="23175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Managing Skill Development and Capacity Building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for capacity enhancement of training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centres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, market linkages and skill gap analysis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918 </a:t>
                      </a:r>
                      <a:r>
                        <a:rPr lang="en-US" sz="10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Lacs</a:t>
                      </a:r>
                      <a:endParaRPr lang="en-US" sz="1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Ongoing</a:t>
                      </a:r>
                      <a:r>
                        <a:rPr lang="en-US" sz="1000" b="1" baseline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(April 2022- till now)</a:t>
                      </a:r>
                      <a:endParaRPr lang="en-US" sz="1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59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3 </a:t>
                      </a:r>
                      <a:endParaRPr lang="en-US" sz="1000" b="1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Small Industries Development Bank of  India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services to undertake SIDBI’s  engagements at state level to support Bihar Rural Livelihoods  Promotion Society –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JEEViKA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on Livelihoods and Micro-  Enterprise Development.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Rs. 148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Lacs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Ongoing (July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2022 till now)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749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4 </a:t>
                      </a:r>
                      <a:endParaRPr lang="en-US" sz="1000" b="1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2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Small Industries Development Bank of  India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services to undertake SIDBI’s  engagements at state level to support Jharkhand State  Livelihoods Promotion Society (JSLPS) in the State of Jharkhand  on Livelihoods and Micro-Enterprise Development.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Rs. 124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Lacs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2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Ongoing (July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2022 till now)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2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473"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5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Jharkhand Women Development  Society (JWDS), Department of  Women, Child Development &amp; Social  Security, Government of Jharkhand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2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Awarded with a prestigious Project by Jharkhand Women  Development Society (JWDS), Department of Women, Child  Development &amp; Social Security, Government of Jharkhand funded  by World Bank for Socio-Economic Empowerment of Adolescent  Girls and Young Women (AGYW) under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Tejaswini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Project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Rs. 5474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Lacs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Ongoing (Nov  2020- Till  now)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2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826" y="1757046"/>
            <a:ext cx="6659874" cy="431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49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2270" marR="121285" indent="-254635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MSRLMS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II(Maharashtra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Livelihoods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88010" marR="547370" indent="-3556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 in The State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Maharashtra/Number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People Trained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1000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663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(December.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2018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Till Date)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1770" marR="185420" indent="-127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North East Livelihood Promotion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Society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(NELPS). Ministry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Doner,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77569" marR="335915" indent="-53848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 in The States of North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East/Number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People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Trained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437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74.48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Completed(June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2016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December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7535" marR="121285" indent="-46990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ORMAS-I (Odisha Rural Development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Marketing 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03705" marR="99060" indent="-16021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DDU-GKY Odisha,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Rs.182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Completed(June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2015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To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February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2017)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97535" marR="98425" indent="-49085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ORMAS-II (Odisha Rural Development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Marketing 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03705" marR="99060" indent="-160210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DDU-GKY Odisha,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748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Completed(January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2017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June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2019)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7535" marR="77470" indent="-51371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ORMAS-III (Odisha Rural Development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Marketing 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03705" marR="99060" indent="-16021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DDU-GKY Odisha,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1448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0865" marR="113030" indent="-454659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Going(January 2019 –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Date)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86155" marR="252729" indent="-72707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Skill Development Mission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(BSDM)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Skilling 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Employment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Recruit-Train-Deploy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(RTD)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3421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Going(2018-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Till Date)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4615" marR="86360" indent="-1905" algn="ctr">
                        <a:lnSpc>
                          <a:spcPct val="975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World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Health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Partners (WHP) Bb-11,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Greater Kailash, Enclave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II,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 Delhi-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110048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3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Educational Support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Financial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Assistance,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Including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29870" marR="225425" indent="-1270" algn="ctr">
                        <a:lnSpc>
                          <a:spcPct val="975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Services’ For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223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(Two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Hundred Twenty-Three)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Numbers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Different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Location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(Bihar,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 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Delhi)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715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7990" marR="210185" indent="-21336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Going(June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January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49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46075" marR="33909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SJKVY- Skill Jharkhand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Mission (JSDM),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3189" marR="11938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Impart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Employment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Youth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Jharkhand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Retail, Tourism &amp; Hospitality,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ITES, And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Apparel.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80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Completed(July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2018 –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August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2019)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46075" marR="339090" indent="-254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Mega-Skill Jharkhand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Mission (JSDM),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3980" marR="8826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Establish,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Operate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Maintain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Mega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Centres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The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Healthcare, Green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Jobs,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Apparel, Logistic,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Tourism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Hospitality,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Retail,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8000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7820" marR="107314" indent="-2260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Going(October 2018 –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September,2023)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2605" marR="236854" indent="-277495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Mission,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PMKVY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2.0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(Category-I)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Healthcare,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Automotive,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Gems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Jewellery Trades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60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0245" marR="105410" indent="-57912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(May 2018 –Till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7365" marR="236854" indent="-26225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Mission,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PMKVY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2.0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(Category-4)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Electronics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Automotive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Trades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80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0245" marR="94615" indent="-58991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Going(June, 2018 –Till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84480" algn="ctr">
                        <a:lnSpc>
                          <a:spcPts val="118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Prison &amp; Correctional Services,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Home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Affairs,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Skilling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Jail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Inmates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Central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Jails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Prison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Correctional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220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0245" marR="79375" indent="-60706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Going(April 2019 – Till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Odisha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Authority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Trades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65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70534" marR="204470" indent="-26225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(Dec. 2018 –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March,2020)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9060" marR="93980" indent="254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ORMAS- Rural Housing, PRDW-Mason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Project, (Odisha Rural Development &amp;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Marketing 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67815" marR="88900" indent="-147828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Rural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Mason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Districts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Cuttack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Jagatsinghpur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450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7215" marR="103505" indent="-46990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(October, 2019-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49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8385" marR="166370" indent="-87630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Dept. Of Posts, Govt. Of India, Patna,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5090" marR="8191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Training, Development and Capacity Building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Services 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Grades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Employees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Deployed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Across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 Various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Districts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Bihar.</a:t>
                      </a:r>
                      <a:r>
                        <a:rPr sz="1000" b="1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Pa/Sa)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25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Completed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(January,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March,</a:t>
                      </a:r>
                      <a:r>
                        <a:rPr sz="1000" b="1" spc="-30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2012)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48385" marR="166370" indent="-87630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Dept. Of Posts, Govt. Of India, Patna,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5090" marR="8191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Training, Development and Capacity Building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Services 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Grades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Employees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Deployed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Across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 Various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Districts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Bihar.</a:t>
                      </a:r>
                      <a:r>
                        <a:rPr sz="1000" b="1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Pa/Sa)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1190"/>
                        </a:lnSpc>
                      </a:pP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Completed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(October,</a:t>
                      </a:r>
                      <a:r>
                        <a:rPr sz="1000" b="1" spc="-1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96545">
                        <a:lnSpc>
                          <a:spcPts val="1190"/>
                        </a:lnSpc>
                      </a:pP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0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December,</a:t>
                      </a:r>
                      <a:r>
                        <a:rPr sz="1000" b="1" spc="-30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52525"/>
                          </a:solidFill>
                          <a:latin typeface="Cambria"/>
                          <a:cs typeface="Cambria"/>
                        </a:rPr>
                        <a:t>2012)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ITC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West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Bengal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Workshop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Providing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Skills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to ITC Employees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(ITC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Rs.12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9925" marR="204470" indent="-46228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(FY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2013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2014)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5890" marR="129539" indent="63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Deen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Dayal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Upadhyay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Grameen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Kaushalya Yojana (DDU GKY), Kerala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(Kudumbshree)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Youths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Kerala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1109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0245" marR="123825" indent="-5613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(July, 2019-Till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05485" marR="248285" indent="-451484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Uttar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Pradesh Skill Development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(UPSDM)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23035" marR="445134" indent="-972819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Uttar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Pradesh (UPSDM),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DDU-GKY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(Ministry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901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1200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0245" marR="105410" indent="-58102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(June, 2018-Till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40335" marR="132080" indent="-63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Deen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Dayal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Upadhyay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Grameen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Kaushalya Yojana (DDU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GKY),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CGSRLM,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MORD,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Chhattisgarh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9220" marR="104775" indent="66675">
                        <a:lnSpc>
                          <a:spcPts val="1180"/>
                        </a:lnSpc>
                      </a:pPr>
                      <a:r>
                        <a:rPr sz="1000" b="1" spc="-15" dirty="0">
                          <a:latin typeface="Cambria"/>
                          <a:cs typeface="Cambria"/>
                        </a:rPr>
                        <a:t>Placement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Linked Skill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Development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Project Under Deen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Dayal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Upadhyaya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Grameen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Kaushalya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Yojna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Chhattisgarh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737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77215" marR="107950" indent="-46482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(January, 2019-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Now)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Europe Ltd,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30885" marR="276225" indent="-448309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Rh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Improved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Family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Planning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Reproductive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HealthServices (Future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Europe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Ltd.)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28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8450" marR="169545" indent="-12509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r>
                        <a:rPr sz="10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(November,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2013-March,2014)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5195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9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9855" marR="10477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Bank for Agriculture &amp; Rural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(NABARD) Thru Zenith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Software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00685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Handholding and 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to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Officials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Deployed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in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Co-Operative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Banks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Trade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58115" indent="-90805">
                        <a:lnSpc>
                          <a:spcPts val="1120"/>
                        </a:lnSpc>
                        <a:buChar char="·"/>
                        <a:tabLst>
                          <a:tab pos="15875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It/Computer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58115" indent="-90805">
                        <a:lnSpc>
                          <a:spcPts val="1170"/>
                        </a:lnSpc>
                        <a:buChar char="·"/>
                        <a:tabLst>
                          <a:tab pos="15875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Specific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Software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(Finacle)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58115" indent="-90805">
                        <a:lnSpc>
                          <a:spcPts val="1175"/>
                        </a:lnSpc>
                        <a:buChar char="·"/>
                        <a:tabLst>
                          <a:tab pos="15875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Soft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58115" indent="-90805">
                        <a:lnSpc>
                          <a:spcPts val="1130"/>
                        </a:lnSpc>
                        <a:buChar char="·"/>
                        <a:tabLst>
                          <a:tab pos="15875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Sector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Training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70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2080" marR="129539" indent="273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(September,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December,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2012)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marR="19621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 Rojgar Yojna,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Kahalgaon, Government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701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.20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8430" marR="130810" indent="-127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 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Rojgar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Yojna,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Shivhar Government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701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24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marR="19621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 Rojgar Yojna,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Bhagalpur Government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701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Rs.28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marR="19621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 Rojgar Yojna,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Sultanganj Government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5104" indent="-190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Rs.10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2710" marR="8699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 Jayanti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Rojgar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Yojna,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Janakpur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Bihar,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5740" indent="-127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Rs.15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33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2270" marR="374650" indent="228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ASRLMS (Assam State Rural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Livelihoods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5875" marR="75565" indent="-1209040">
                        <a:lnSpc>
                          <a:spcPts val="1180"/>
                        </a:lnSpc>
                        <a:spcBef>
                          <a:spcPts val="6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 in The State of Assam/Number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People Trained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585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380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Completed(February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82270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January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34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2270" marR="130175" indent="-24701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MSRLMS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 (Maharashtra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Livelihoods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24205" marR="548005" indent="-7175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 in The State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Maharashtra/Number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People Trained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485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Rs.318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2080" marR="129539" indent="609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(December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December.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4425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9375" marR="73660" indent="63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 Jayanti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Rojgar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Yojna,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Masaudhi Government of Bihar,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5740" indent="-190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Rs.18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5095" marR="11938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 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Rojgar Yojna,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Dumrao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6375" indent="-63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22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9375" marR="71755" indent="-127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 Jayanti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Rojgar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Yojna,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Murliganj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 marR="207010" indent="-635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Initiatives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Manpower Consulting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Rs.17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1765" marR="147955" indent="9144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(October,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2012-September,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115" marR="157480" indent="-75755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Unitech Wireless Tamilnadu Pvt Ltd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(UNINOR)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93395" marR="269240" indent="-220979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Payroll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950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(March,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2010-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April,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2016)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Idea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Cellular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Salt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Lake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Sector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–V,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Kolkata-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700091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 marR="281305" indent="26034" algn="ctr">
                        <a:lnSpc>
                          <a:spcPct val="97700"/>
                        </a:lnSpc>
                        <a:spcBef>
                          <a:spcPts val="4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Educational 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Financial Assistance,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Including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Services’ for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539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(Five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Hundred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Thirty-Nine)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Numbers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Different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Location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570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19430" marR="70485" indent="-44704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(April, 2013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May,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2017)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</a:pP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40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Masoom,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Mumbai,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Maharashtra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2090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Provide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Vocational Skill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to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Night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School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Students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Following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Courses: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29870" indent="-229870">
                        <a:lnSpc>
                          <a:spcPts val="1135"/>
                        </a:lnSpc>
                        <a:buChar char="·"/>
                        <a:tabLst>
                          <a:tab pos="229870" algn="l"/>
                          <a:tab pos="1777364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Electrician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29870" indent="-229870">
                        <a:lnSpc>
                          <a:spcPts val="1170"/>
                        </a:lnSpc>
                        <a:buChar char="·"/>
                        <a:tabLst>
                          <a:tab pos="229870" algn="l"/>
                          <a:tab pos="1780539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Beautician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29870" indent="-229870">
                        <a:lnSpc>
                          <a:spcPts val="1170"/>
                        </a:lnSpc>
                        <a:buChar char="·"/>
                        <a:tabLst>
                          <a:tab pos="229870" algn="l"/>
                          <a:tab pos="159004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le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ep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ring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229870" indent="-229870">
                        <a:lnSpc>
                          <a:spcPts val="1140"/>
                        </a:lnSpc>
                        <a:buChar char="·"/>
                        <a:tabLst>
                          <a:tab pos="229870" algn="l"/>
                          <a:tab pos="1602105" algn="l"/>
                        </a:tabLst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Re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k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3210" marR="216535" indent="-6286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ple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Feb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y,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2016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April,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2016)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55146" cy="268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41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8805" marR="224790" indent="-36766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Department of Labour Resources,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Vocational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Guidance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Cum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Career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Counselling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Completed(August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2010-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March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82980" marR="288290" indent="-68770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Broadcast Infratel India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Pvt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(BITEL)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36294" marR="74295" indent="-7594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Training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 Deputes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22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Completed(January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2010-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December,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2010)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91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Tech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Mahindra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Foundation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 Development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CSR 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Rs.40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71475" marR="78105" indent="-28956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 (March, 2017 –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February,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25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13030" marR="103505" indent="-3810" algn="ctr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ASRLMS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(Assam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Livelihoods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Society)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3435" marR="537210" indent="-27178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 Project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Skilling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Youth In The State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Assam/Number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People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Trained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430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484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7485" marR="194310" indent="2540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 Going (November,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2015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October,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2018)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9125" y="2306320"/>
            <a:ext cx="6659874" cy="4317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1208" y="2535047"/>
          <a:ext cx="9651997" cy="36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944">
                <a:tc>
                  <a:txBody>
                    <a:bodyPr/>
                    <a:lstStyle/>
                    <a:p>
                      <a:pPr marL="152400" marR="94615" indent="-50800">
                        <a:lnSpc>
                          <a:spcPts val="121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S.N  O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CLIENT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SCOPE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WORK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140970" indent="-131445">
                        <a:lnSpc>
                          <a:spcPts val="121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SITE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REMARKS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 marR="302895">
                        <a:lnSpc>
                          <a:spcPts val="1160"/>
                        </a:lnSpc>
                        <a:spcBef>
                          <a:spcPts val="79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Ultratech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9235">
                        <a:lnSpc>
                          <a:spcPts val="117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PEB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Sheds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Machinery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Plants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Warehouse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Office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(Ground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Including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Basement)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Residential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Building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Staff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(2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Floors)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Outer Boundary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Wall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Complete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Plant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Internal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Ways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Within 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 Plant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737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Patna,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Office Building,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Area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Approx.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45,000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Sqft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Provision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Plumbing,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HVAC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And Electrical.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6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488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Patna,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81280">
                        <a:lnSpc>
                          <a:spcPts val="1180"/>
                        </a:lnSpc>
                        <a:spcBef>
                          <a:spcPts val="1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Building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Construction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Degree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College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(3 Storey)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Provision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Plumbing,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 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HVAC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468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Budgam,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J&amp;K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908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81280">
                        <a:lnSpc>
                          <a:spcPts val="1180"/>
                        </a:lnSpc>
                        <a:spcBef>
                          <a:spcPts val="1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Building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Construction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Degree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College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(4 Storey)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Provision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Plumbing,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 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HVAC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512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Beerwah,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J&amp;K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908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73660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M/S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Tariq Roller Flour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Mills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(P)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Six Storied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Frame Structure Flour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Mill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5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215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Budgam,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(J&amp;K)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31470" y="1459865"/>
            <a:ext cx="10033635" cy="457200"/>
            <a:chOff x="331470" y="1459865"/>
            <a:chExt cx="10033635" cy="4572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20" y="1466215"/>
              <a:ext cx="10020935" cy="444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7820" y="1466215"/>
              <a:ext cx="10020935" cy="444500"/>
            </a:xfrm>
            <a:custGeom>
              <a:avLst/>
              <a:gdLst/>
              <a:ahLst/>
              <a:cxnLst/>
              <a:rect l="l" t="t" r="r" b="b"/>
              <a:pathLst>
                <a:path w="10020935" h="444500">
                  <a:moveTo>
                    <a:pt x="0" y="444500"/>
                  </a:moveTo>
                  <a:lnTo>
                    <a:pt x="10020935" y="444500"/>
                  </a:lnTo>
                  <a:lnTo>
                    <a:pt x="10020935" y="0"/>
                  </a:lnTo>
                  <a:lnTo>
                    <a:pt x="0" y="0"/>
                  </a:lnTo>
                  <a:lnTo>
                    <a:pt x="0" y="444500"/>
                  </a:lnTo>
                  <a:close/>
                </a:path>
              </a:pathLst>
            </a:custGeom>
            <a:ln w="12700">
              <a:solidFill>
                <a:srgbClr val="746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62654" y="1546606"/>
            <a:ext cx="37604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EXPERINECE DETAILS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(SECTOR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WISE):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INFRA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ENGINEERING</a:t>
            </a:r>
            <a:r>
              <a:rPr sz="1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CIVIL /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EPC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13" name="object 13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0725" y="2973705"/>
            <a:ext cx="8020684" cy="9397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386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4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3810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9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02435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ALOUK</a:t>
                      </a:r>
                      <a:r>
                        <a:rPr sz="11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KUMAR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1702435">
                        <a:lnSpc>
                          <a:spcPts val="1300"/>
                        </a:lnSpc>
                      </a:pPr>
                      <a:r>
                        <a:rPr sz="1100" b="1" dirty="0">
                          <a:latin typeface="Cambria"/>
                          <a:cs typeface="Cambria"/>
                        </a:rPr>
                        <a:t>CEO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Managing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Director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1475" marR="374015" algn="just">
                        <a:lnSpc>
                          <a:spcPct val="131600"/>
                        </a:lnSpc>
                      </a:pPr>
                      <a:r>
                        <a:rPr sz="950" b="1" i="1" spc="-5" dirty="0">
                          <a:latin typeface="Cambria"/>
                          <a:cs typeface="Cambria"/>
                        </a:rPr>
                        <a:t>At INDUCTUS, our best feature is our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team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 highly professional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knowledgeable individuals, who, through their hard work, passion, dedication and perceptiveness,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continuously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drive</a:t>
                      </a:r>
                      <a:r>
                        <a:rPr sz="950" b="1" i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firm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forward.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371475" marR="368300" algn="just">
                        <a:lnSpc>
                          <a:spcPct val="132600"/>
                        </a:lnSpc>
                        <a:spcBef>
                          <a:spcPts val="590"/>
                        </a:spcBef>
                      </a:pPr>
                      <a:r>
                        <a:rPr sz="950" b="1" i="1" spc="-5" dirty="0">
                          <a:latin typeface="Cambria"/>
                          <a:cs typeface="Cambria"/>
                        </a:rPr>
                        <a:t>Since Inception to becoming a decade old company,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we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are extremely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proud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 be able to serve our more than 250 prestigious clients at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PAN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INDIA level in the domain of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Consulting,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Outsourcing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services.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371475" marR="371475" algn="just">
                        <a:lnSpc>
                          <a:spcPct val="131600"/>
                        </a:lnSpc>
                        <a:spcBef>
                          <a:spcPts val="600"/>
                        </a:spcBef>
                      </a:pPr>
                      <a:r>
                        <a:rPr sz="950" b="1" i="1" spc="-5" dirty="0">
                          <a:latin typeface="Cambria"/>
                          <a:cs typeface="Cambria"/>
                        </a:rPr>
                        <a:t>With our technical Know-How, we believe that INDUCTUS is able to offer the best blend of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in-depth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sector expertise, a proven ability to quickly comprehend the client’s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requirement,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as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well</a:t>
                      </a:r>
                      <a:r>
                        <a:rPr sz="950" b="1" i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promptness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agility in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conceiving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high-end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tailor-made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solutions.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371475" marR="367665" indent="25400" algn="just">
                        <a:lnSpc>
                          <a:spcPct val="132100"/>
                        </a:lnSpc>
                        <a:spcBef>
                          <a:spcPts val="595"/>
                        </a:spcBef>
                      </a:pPr>
                      <a:r>
                        <a:rPr sz="950" b="1" i="1" spc="-5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culture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950" b="1" i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far-removed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950" b="1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short-term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logic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very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much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about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solid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relationships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950" b="1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world-renowned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companies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b="1" i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wide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variety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 sectors. This has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been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possible because of our relentless commitment to work closely in understanding not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only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the key 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strategic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goals and requirements of our client but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also that subtle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match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between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requirement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output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that we look to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deliver.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371475" marR="373380" algn="just">
                        <a:lnSpc>
                          <a:spcPct val="132100"/>
                        </a:lnSpc>
                        <a:spcBef>
                          <a:spcPts val="595"/>
                        </a:spcBef>
                      </a:pPr>
                      <a:r>
                        <a:rPr sz="950" b="1" i="1" spc="-10" dirty="0">
                          <a:latin typeface="Cambria"/>
                          <a:cs typeface="Cambria"/>
                        </a:rPr>
                        <a:t>We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INDUCTUS,</a:t>
                      </a:r>
                      <a:r>
                        <a:rPr sz="950" b="1" i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emphasis</a:t>
                      </a:r>
                      <a:r>
                        <a:rPr sz="95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“QUALITY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WORK”</a:t>
                      </a:r>
                      <a:r>
                        <a:rPr sz="95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“DELIVERY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TIME”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950" b="1" i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assignment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95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we</a:t>
                      </a:r>
                      <a:r>
                        <a:rPr sz="950" b="1" i="1" spc="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believe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that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Good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time</a:t>
                      </a:r>
                      <a:r>
                        <a:rPr sz="95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95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allows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950" b="1" i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95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accomplish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950" b="1" i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shorter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period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time,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leads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950" b="1" i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extra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time,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950" b="1" i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lets</a:t>
                      </a:r>
                      <a:r>
                        <a:rPr sz="950" b="1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take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advantage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other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opportunities,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lowers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your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stress,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helps</a:t>
                      </a:r>
                      <a:r>
                        <a:rPr sz="950" b="1" i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focus,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leads 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950" b="1" i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organisational</a:t>
                      </a:r>
                      <a:r>
                        <a:rPr sz="950" b="1" i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success.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1475" marR="370840">
                        <a:lnSpc>
                          <a:spcPts val="1120"/>
                        </a:lnSpc>
                        <a:spcBef>
                          <a:spcPts val="5"/>
                        </a:spcBef>
                      </a:pPr>
                      <a:r>
                        <a:rPr sz="950" b="1" i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behalf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Executive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Board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50" b="1" i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950" b="1" i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people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around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950" b="1" i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country,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we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look</a:t>
                      </a:r>
                      <a:r>
                        <a:rPr sz="950" b="1" i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forward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serving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your</a:t>
                      </a:r>
                      <a:r>
                        <a:rPr sz="95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company’s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needs</a:t>
                      </a:r>
                      <a:r>
                        <a:rPr sz="950" b="1" i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50" b="1" i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supporting</a:t>
                      </a:r>
                      <a:r>
                        <a:rPr sz="950" b="1" i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950" b="1" i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clients</a:t>
                      </a:r>
                      <a:r>
                        <a:rPr sz="950" b="1" i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10" dirty="0">
                          <a:latin typeface="Cambria"/>
                          <a:cs typeface="Cambria"/>
                        </a:rPr>
                        <a:t>pursue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their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strategic</a:t>
                      </a:r>
                      <a:r>
                        <a:rPr sz="95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i="1" spc="-5" dirty="0">
                          <a:latin typeface="Cambria"/>
                          <a:cs typeface="Cambria"/>
                        </a:rPr>
                        <a:t>goals.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71475">
                        <a:lnSpc>
                          <a:spcPts val="1120"/>
                        </a:lnSpc>
                      </a:pPr>
                      <a:r>
                        <a:rPr sz="950" b="1" spc="-10" dirty="0">
                          <a:latin typeface="Cambria"/>
                          <a:cs typeface="Cambria"/>
                        </a:rPr>
                        <a:t>Alouk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5" dirty="0">
                          <a:latin typeface="Cambria"/>
                          <a:cs typeface="Cambria"/>
                        </a:rPr>
                        <a:t>Kumar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371475">
                        <a:lnSpc>
                          <a:spcPts val="1120"/>
                        </a:lnSpc>
                      </a:pPr>
                      <a:r>
                        <a:rPr sz="950" b="1" spc="-5" dirty="0">
                          <a:latin typeface="Cambria"/>
                          <a:cs typeface="Cambria"/>
                        </a:rPr>
                        <a:t>CEO</a:t>
                      </a:r>
                      <a:r>
                        <a:rPr sz="95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b="1" spc="-5" dirty="0">
                          <a:latin typeface="Cambria"/>
                          <a:cs typeface="Cambria"/>
                        </a:rPr>
                        <a:t>Managing </a:t>
                      </a:r>
                      <a:r>
                        <a:rPr sz="950" b="1" spc="-10" dirty="0">
                          <a:latin typeface="Cambria"/>
                          <a:cs typeface="Cambria"/>
                        </a:rPr>
                        <a:t>Director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565" y="1487171"/>
            <a:ext cx="10037445" cy="3892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35330" y="1899983"/>
            <a:ext cx="1176020" cy="1176020"/>
            <a:chOff x="735330" y="1899983"/>
            <a:chExt cx="1176020" cy="11760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855" y="1909445"/>
              <a:ext cx="1156970" cy="11569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0092" y="1904746"/>
              <a:ext cx="1166495" cy="1166495"/>
            </a:xfrm>
            <a:custGeom>
              <a:avLst/>
              <a:gdLst/>
              <a:ahLst/>
              <a:cxnLst/>
              <a:rect l="l" t="t" r="r" b="b"/>
              <a:pathLst>
                <a:path w="1166495" h="1166495">
                  <a:moveTo>
                    <a:pt x="0" y="1166495"/>
                  </a:moveTo>
                  <a:lnTo>
                    <a:pt x="1166495" y="1166495"/>
                  </a:lnTo>
                  <a:lnTo>
                    <a:pt x="1166495" y="0"/>
                  </a:lnTo>
                  <a:lnTo>
                    <a:pt x="0" y="0"/>
                  </a:lnTo>
                  <a:lnTo>
                    <a:pt x="0" y="1166495"/>
                  </a:lnTo>
                  <a:close/>
                </a:path>
              </a:pathLst>
            </a:custGeom>
            <a:ln w="9525">
              <a:solidFill>
                <a:srgbClr val="FAE4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1300" y="1507093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395">
              <a:lnSpc>
                <a:spcPct val="100000"/>
              </a:lnSpc>
              <a:spcBef>
                <a:spcPts val="655"/>
              </a:spcBef>
            </a:pP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b="1" spc="-5" dirty="0">
                <a:latin typeface="Times New Roman"/>
                <a:cs typeface="Times New Roman"/>
              </a:rPr>
              <a:t> MESSAGE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FROM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OUR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CEO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&amp;</a:t>
            </a:r>
            <a:r>
              <a:rPr lang="en-US" b="1" spc="-5" dirty="0">
                <a:latin typeface="Times New Roman"/>
                <a:cs typeface="Times New Roman"/>
              </a:rPr>
              <a:t> MANAGING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DIRECTOR: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1208" y="1600454"/>
          <a:ext cx="9651997" cy="4970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5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 marR="209550">
                        <a:lnSpc>
                          <a:spcPts val="1180"/>
                        </a:lnSpc>
                        <a:spcBef>
                          <a:spcPts val="7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Airtel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(Bharti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Hexacom)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272415">
                        <a:lnSpc>
                          <a:spcPts val="1170"/>
                        </a:lnSpc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Site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Civil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Mechanical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Erection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724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85420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550.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 marR="130175">
                        <a:lnSpc>
                          <a:spcPts val="1180"/>
                        </a:lnSpc>
                        <a:spcBef>
                          <a:spcPts val="78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North-Eastern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Region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4130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American Tower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Pvt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180975">
                        <a:lnSpc>
                          <a:spcPts val="1170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Site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Civil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Mechanical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Erection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130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Odisha,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28321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Vision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180975">
                        <a:lnSpc>
                          <a:spcPts val="1170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Acquisition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Site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Site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Detailed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Design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Civil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Mechanical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Erection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Eb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340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East,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8290">
                        <a:lnSpc>
                          <a:spcPct val="975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Samsung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Electronics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180975">
                        <a:lnSpc>
                          <a:spcPts val="1170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Electro Magnetic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Radio Frequency Survey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marR="441959" indent="-180340">
                        <a:lnSpc>
                          <a:spcPct val="112000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 Like Gsm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Antenna,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RRU,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Etc)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273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9060">
                        <a:lnSpc>
                          <a:spcPts val="1180"/>
                        </a:lnSpc>
                        <a:spcBef>
                          <a:spcPts val="1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Bihar, Odisha,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North-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East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110489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Ericsson India Private </a:t>
                      </a:r>
                      <a:r>
                        <a:rPr sz="1000" b="1" spc="-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indent="-180975">
                        <a:lnSpc>
                          <a:spcPts val="1185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Electro Magnetic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Radio Frequency Survey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marR="441959" indent="-180340">
                        <a:lnSpc>
                          <a:spcPct val="112000"/>
                        </a:lnSpc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 Like Gsm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Antenna,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RRU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Etc)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18097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Commissioning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Micro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Wave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Antenna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262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9060">
                        <a:lnSpc>
                          <a:spcPct val="97700"/>
                        </a:lnSpc>
                        <a:spcBef>
                          <a:spcPts val="17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Bihar, Odisha,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North-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East and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Up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East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1208" y="1600454"/>
          <a:ext cx="9651997" cy="274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7495">
                        <a:lnSpc>
                          <a:spcPts val="1180"/>
                        </a:lnSpc>
                        <a:spcBef>
                          <a:spcPts val="1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120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Nos.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Lavatories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Swachh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Vidyalaya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1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Abhiyan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45465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Provision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Plumbing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69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212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Gaya,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Reliance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Jio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Infocomm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Nos.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Manhole Concrete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Block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135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7655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Exhibition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Ro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d, 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,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ts val="10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63220">
                        <a:lnSpc>
                          <a:spcPts val="118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la C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 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 marR="810260" indent="-228600">
                        <a:lnSpc>
                          <a:spcPct val="112999"/>
                        </a:lnSpc>
                        <a:spcBef>
                          <a:spcPts val="425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 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Acquisition for Setting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Manufacturing/Grinding Unit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45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Gaya,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63220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Bir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la C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  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 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Topography Survey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11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Gaya,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Laying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Optical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Fibre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Cables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Under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 Smart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City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251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265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Patna,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Completed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745" y="2456815"/>
            <a:ext cx="6659874" cy="43180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070" y="304800"/>
          <a:ext cx="10067924" cy="6933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7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03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6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1270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06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INFRA &amp;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– TELECOM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7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SR.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NO.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CLIENT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SEGMENT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5062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OFFERED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INDUCTUS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Ericsson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68325">
                        <a:lnSpc>
                          <a:spcPts val="1180"/>
                        </a:lnSpc>
                        <a:spcBef>
                          <a:spcPts val="71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 &amp; Engineering -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Samsung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Electronics 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Huawei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Telecommunication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Airtel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35052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Civil Cell Sites.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3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Vodafone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Idea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Surveys, Installation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Commissioning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Telecom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Equipment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9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6.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42037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American Tower Corporation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(ATC)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523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390" y="1419225"/>
            <a:ext cx="10033000" cy="44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1700" y="1461671"/>
            <a:ext cx="3745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730"/>
              </a:spcBef>
            </a:pPr>
            <a:r>
              <a:rPr lang="en-US" sz="1600" b="1" spc="-5" dirty="0">
                <a:latin typeface="Cambria"/>
                <a:cs typeface="Cambria"/>
              </a:rPr>
              <a:t>EXPERINECE DETAILS</a:t>
            </a:r>
            <a:r>
              <a:rPr lang="en-US" sz="1600" b="1" spc="-1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(SECTOR</a:t>
            </a:r>
            <a:r>
              <a:rPr lang="en-US" sz="1600" b="1" spc="25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WISE):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1208" y="1600454"/>
          <a:ext cx="9768839" cy="2283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7.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Tower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Vision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Telecom Civil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Works 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Cell Sites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9.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Power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Work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Easun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Reyrolle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Engineering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Electrical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4345" y="2366645"/>
            <a:ext cx="6659874" cy="43180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7500" y="276225"/>
          <a:ext cx="10058400" cy="624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875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00">
                <a:tc gridSpan="6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974">
                <a:tc gridSpan="6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ADVISORY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22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SR.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NO.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CLIENT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SEGMENT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78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OFFERED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INDUCTUS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Cambria"/>
                          <a:cs typeface="Cambria"/>
                        </a:rPr>
                        <a:t>1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Uttarakhand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State Rural Livelihood Mission, Govt. of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Uttarakhand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3175" marR="23175" marT="3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l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to the USRLM for carrying our rural capacity building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, marketing activities and industry linkages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Cambria"/>
                          <a:cs typeface="Cambria"/>
                        </a:rPr>
                        <a:t>2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Bihar Skill Development Mission, Govt. of Bihar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3175" marR="23175" marT="3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l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Managing Skill Development and Capacity Building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for capacity enhancement of training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centres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, market linkages and skill gap analysis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Cambria"/>
                          <a:cs typeface="Cambria"/>
                        </a:rPr>
                        <a:t>3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Small Industries Development Bank of  India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l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services to undertake SIDBI’s  engagements at state level to support Bihar Rural Livelihoods  Promotion Society –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JEEViKA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on Livelihoods and Micro-  Enterprise Development.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Cambria"/>
                          <a:cs typeface="Cambria"/>
                        </a:rPr>
                        <a:t>4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Small Industries Development Bank of  India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82550" algn="l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Providing technical support services to undertake SIDBI’s  engagements at state level to support Jharkhand State  Livelihoods Promotion Society (JSLPS) in the State of Jharkhand  on Livelihoods and Micro-Enterprise Development. </a:t>
                      </a:r>
                      <a:endParaRPr lang="en-US" sz="10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004" marR="3004" marT="3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Escorts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Activity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Monitoring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94335">
                        <a:lnSpc>
                          <a:spcPts val="1180"/>
                        </a:lnSpc>
                        <a:spcBef>
                          <a:spcPts val="6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Highway &amp; Infrastructure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Corporation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Electrification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Corporation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754" y="1495425"/>
            <a:ext cx="10053320" cy="44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2661" y="1537871"/>
            <a:ext cx="3749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715"/>
              </a:spcBef>
            </a:pPr>
            <a:r>
              <a:rPr lang="en-US" sz="1600" b="1" spc="-5" dirty="0">
                <a:latin typeface="Cambria"/>
                <a:cs typeface="Cambria"/>
              </a:rPr>
              <a:t>EXPERINECE DETAILS</a:t>
            </a:r>
            <a:r>
              <a:rPr lang="en-US" sz="1600" b="1" spc="-1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(SECTOR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WISE):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98330" cy="5213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(NHM)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National Health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10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New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Delhi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Municipal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Council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11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Tech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Mahindra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for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CSR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ADAAA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Aluminium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(Nalco)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ADAAA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ADAAA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ADAAA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Birla</a:t>
                      </a:r>
                      <a:r>
                        <a:rPr sz="1000" b="1" spc="-2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spc="-2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78460">
                        <a:lnSpc>
                          <a:spcPts val="1180"/>
                        </a:lnSpc>
                        <a:spcBef>
                          <a:spcPts val="720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Survey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Land</a:t>
                      </a:r>
                      <a:r>
                        <a:rPr sz="1000" b="1" spc="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Acquisition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Setting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Cement </a:t>
                      </a:r>
                      <a:r>
                        <a:rPr sz="1000" b="1" spc="-204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Grinding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 Unit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914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Lea</a:t>
                      </a:r>
                      <a:r>
                        <a:rPr sz="1000" b="1" spc="-3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Associates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2192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It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Programmatic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for Implementation</a:t>
                      </a:r>
                      <a:r>
                        <a:rPr sz="1000" b="1" spc="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Disaster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Management </a:t>
                      </a:r>
                      <a:r>
                        <a:rPr sz="1000" b="1" spc="-204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Services Across the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14414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Various Program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Support Services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Implementation 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04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Health, Education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Various Social Programs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India Post, Department of Post,</a:t>
                      </a:r>
                      <a:r>
                        <a:rPr sz="1000" b="1" spc="-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GOI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27813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Setting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3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Solar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Power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Units Across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Rural </a:t>
                      </a:r>
                      <a:r>
                        <a:rPr sz="1000" b="1" spc="-204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Post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Offices/ Training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 Pa/Sa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Quality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 Monitoring</a:t>
                      </a:r>
                      <a:r>
                        <a:rPr sz="1000" b="1" spc="-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MGNREGA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World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Health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Partners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306070">
                        <a:lnSpc>
                          <a:spcPct val="97500"/>
                        </a:lnSpc>
                      </a:pPr>
                      <a:r>
                        <a:rPr sz="1000" b="1" spc="-5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Tele-Medicine Centre 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Across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States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Up/ Identification,</a:t>
                      </a:r>
                      <a:r>
                        <a:rPr sz="1000" b="1" spc="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Training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Setting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Up</a:t>
                      </a:r>
                      <a:r>
                        <a:rPr sz="1000" b="1" spc="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15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Tele-Medicine </a:t>
                      </a:r>
                      <a:r>
                        <a:rPr sz="1000" b="1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>
                          <a:latin typeface="Cambria"/>
                          <a:cs typeface="Cambria"/>
                        </a:rPr>
                        <a:t>Businesses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98330" cy="1806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0033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Outsourcing Services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Efficient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Company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Owned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Centres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Retail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Outlets Across the</a:t>
                      </a:r>
                      <a:r>
                        <a:rPr sz="10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Bihar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Jharkhand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Europe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spc="-10" dirty="0">
                          <a:latin typeface="Cambria"/>
                          <a:cs typeface="Cambria"/>
                        </a:rPr>
                        <a:t>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5900">
                        <a:lnSpc>
                          <a:spcPct val="97500"/>
                        </a:lnSpc>
                        <a:spcBef>
                          <a:spcPts val="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Sample Survey Organisation,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Statistics &amp; Program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Advisory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9775" y="2343150"/>
            <a:ext cx="6659874" cy="4317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0895" y="304800"/>
          <a:ext cx="10064114" cy="6935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50366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9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72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HUMAN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CAPITAL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MANAGEMENT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5748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04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SL.</a:t>
                      </a:r>
                      <a:r>
                        <a:rPr sz="11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NO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DURATION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1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ASSIGNMENT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8279" marR="203200" indent="112395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mbria"/>
                          <a:cs typeface="Cambria"/>
                        </a:rPr>
                        <a:t>NAME OF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THE CLIENT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1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COUNTRY</a:t>
                      </a:r>
                      <a:r>
                        <a:rPr sz="11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1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ASSIGNMENT.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41985" marR="207645" indent="-427355">
                        <a:lnSpc>
                          <a:spcPts val="1280"/>
                        </a:lnSpc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APPROX</a:t>
                      </a:r>
                      <a:r>
                        <a:rPr sz="11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CONTRACT </a:t>
                      </a:r>
                      <a:r>
                        <a:rPr sz="1100" b="1" spc="-2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VALUE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8595" marR="172085" indent="-10795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Cambria"/>
                          <a:cs typeface="Cambria"/>
                        </a:rPr>
                        <a:t>ROLE</a:t>
                      </a:r>
                      <a:r>
                        <a:rPr sz="11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1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100" b="1" spc="-2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ASSIGNMENT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1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latin typeface="Cambria"/>
                          <a:cs typeface="Cambria"/>
                        </a:rPr>
                        <a:t>SECTOR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Nov20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8133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Bharat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Broadband Network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57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8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Nov20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80"/>
                        </a:lnSpc>
                        <a:spcBef>
                          <a:spcPts val="6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20345">
                        <a:lnSpc>
                          <a:spcPts val="1180"/>
                        </a:lnSpc>
                        <a:spcBef>
                          <a:spcPts val="61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Power Grid Corporation of India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Bikaner,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Rajasthan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17.33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Oct20-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e-Market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Place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(GEM)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92.82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Oct20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NHRC,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New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Delhi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92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Oct20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UPJVN,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Uttar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Pradesh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36.18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23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April20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41605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CORE,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Railways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165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Oct20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" marR="141605">
                        <a:lnSpc>
                          <a:spcPts val="1180"/>
                        </a:lnSpc>
                        <a:spcBef>
                          <a:spcPts val="37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87655">
                        <a:lnSpc>
                          <a:spcPts val="1180"/>
                        </a:lnSpc>
                        <a:spcBef>
                          <a:spcPts val="37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Indian Coast Guard, 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Defense, Govt.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054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51.90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9516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184" y="1419225"/>
            <a:ext cx="10033000" cy="44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7900" y="1461671"/>
            <a:ext cx="375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05"/>
              </a:spcBef>
            </a:pPr>
            <a:r>
              <a:rPr lang="en-US" sz="1600" b="1" spc="-5" dirty="0">
                <a:latin typeface="Cambria"/>
                <a:cs typeface="Cambria"/>
              </a:rPr>
              <a:t>EXPERINECE DETAILS</a:t>
            </a:r>
            <a:r>
              <a:rPr lang="en-US" sz="1600" b="1" spc="-1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(SECTOR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WISE):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8763" y="1600454"/>
          <a:ext cx="9124315" cy="498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57175">
                        <a:lnSpc>
                          <a:spcPts val="1180"/>
                        </a:lnSpc>
                        <a:spcBef>
                          <a:spcPts val="650"/>
                        </a:spcBef>
                      </a:pP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Dec-16</a:t>
                      </a:r>
                      <a:r>
                        <a:rPr sz="1000" b="1" spc="-4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3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Mar- </a:t>
                      </a:r>
                      <a:r>
                        <a:rPr sz="1000" b="1" spc="-204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1605">
                        <a:lnSpc>
                          <a:spcPts val="1180"/>
                        </a:lnSpc>
                        <a:spcBef>
                          <a:spcPts val="65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4625">
                        <a:lnSpc>
                          <a:spcPts val="1180"/>
                        </a:lnSpc>
                        <a:spcBef>
                          <a:spcPts val="65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Rural Electrification Corporation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59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513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Aug-18-</a:t>
                      </a:r>
                      <a:r>
                        <a:rPr sz="1000" b="1" spc="-30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 marR="14160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448945">
                        <a:lnSpc>
                          <a:spcPct val="976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Highways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Infrastructure Development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840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Apr-18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-Ongoing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416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34353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Aluminium Company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Limited,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285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Jul-14</a:t>
                      </a:r>
                      <a:r>
                        <a:rPr sz="1000" b="1" spc="-2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Apr</a:t>
                      </a:r>
                      <a:r>
                        <a:rPr sz="1000" b="1" spc="-25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21F1F"/>
                          </a:solidFill>
                          <a:latin typeface="Cambria"/>
                          <a:cs typeface="Cambria"/>
                        </a:rPr>
                        <a:t>-15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4160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448309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Vikramshila Dugdh Utpadak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Sahakari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Sangh Ltd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349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2009-2010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107314">
                        <a:lnSpc>
                          <a:spcPct val="975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of Total 121 Positions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Bihar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Aids Control Society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(BSACS)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Sacs –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NACP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III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25463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State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Aids Control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(BSACS),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33972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uly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2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ec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2763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Of 67 Positions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BSACS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Sacs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NACP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III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54635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State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Aids Control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(BSACS),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8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 marR="34798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uly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2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0-Sep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98120">
                        <a:lnSpc>
                          <a:spcPct val="981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Of 151 Positions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Bihar Shiksha Pariyojana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Parishad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(BSPP),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6675" marR="278130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Govt. Of Bihar, Department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Human Resources Development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(Primary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Education)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21907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Siksha Pariyojna Parishad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(BSPP),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54050" marR="647700" indent="635"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39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8763" y="1600454"/>
          <a:ext cx="9124315" cy="4649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8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7945" marR="38100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11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-F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b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18110">
                        <a:lnSpc>
                          <a:spcPct val="976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Of 76 Positions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Shiksha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Pariyojana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Parishad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(BSPP), Patna, Bihar.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Govt.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Bihar, Department of Human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 Development (Primary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Education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 marR="21907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Siksha Pariyojna Parishad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(BSPP),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24840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1.5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 marR="25717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2012-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Open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Ended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68275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of Various Positions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Bihar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Milk Cooperative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Federation Limited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Patna, Gaya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Bhagalpur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 marR="42545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Bihar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 Milk Cooperative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Federation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35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(COMPFED),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6910" marR="671830" indent="9398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6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244475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May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Apr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40335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For Recruitment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Payrolling 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 IGIMS,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Patna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3350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Indira Gandhi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Institute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Medical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Science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25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(IGIMS),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84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Jan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&amp;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November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08585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 Recruitment, 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 Services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Posts for The 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Pa/Sa 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Different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Modules.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 marR="122999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ep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Of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Posts,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Jan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June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73685">
                        <a:lnSpc>
                          <a:spcPct val="976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/ Placement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DSC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(District State Coordinators)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PHED/ICDS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75945">
                        <a:lnSpc>
                          <a:spcPts val="1160"/>
                        </a:lnSpc>
                        <a:spcBef>
                          <a:spcPts val="63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Public Health Engineering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(PHED),</a:t>
                      </a:r>
                      <a:r>
                        <a:rPr sz="10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86740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11.4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0895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4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5725" marB="0">
                    <a:lnL w="6350">
                      <a:solidFill>
                        <a:srgbClr val="746F6F"/>
                      </a:solidFill>
                      <a:prstDash val="solid"/>
                    </a:lnL>
                    <a:lnR w="28575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989"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1250" b="1" i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MISSION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71475" marR="371475" indent="42545">
                        <a:lnSpc>
                          <a:spcPts val="1770"/>
                        </a:lnSpc>
                        <a:spcBef>
                          <a:spcPts val="350"/>
                        </a:spcBef>
                      </a:pPr>
                      <a:r>
                        <a:rPr sz="1500" b="1" i="1" dirty="0">
                          <a:latin typeface="Cambria"/>
                          <a:cs typeface="Cambria"/>
                        </a:rPr>
                        <a:t>“To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Create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Technology</a:t>
                      </a:r>
                      <a:r>
                        <a:rPr sz="1500" b="1" i="1" spc="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Driven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Knowledge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Based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Organization</a:t>
                      </a:r>
                      <a:r>
                        <a:rPr sz="1500" b="1" i="1" spc="11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b="1" i="1" spc="11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Choice,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Offering</a:t>
                      </a:r>
                      <a:r>
                        <a:rPr sz="1500" b="1" i="1" spc="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Best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Services, </a:t>
                      </a:r>
                      <a:r>
                        <a:rPr sz="1500" b="1" i="1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Solutions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 Products that Exceeds Customer’s Expectations.”</a:t>
                      </a:r>
                      <a:endParaRPr sz="15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250" b="1" i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VISION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71475" marR="379095">
                        <a:lnSpc>
                          <a:spcPts val="1760"/>
                        </a:lnSpc>
                        <a:spcBef>
                          <a:spcPts val="375"/>
                        </a:spcBef>
                      </a:pPr>
                      <a:r>
                        <a:rPr sz="1500" b="1" i="1" dirty="0">
                          <a:latin typeface="Cambria"/>
                          <a:cs typeface="Cambria"/>
                        </a:rPr>
                        <a:t>“To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be</a:t>
                      </a:r>
                      <a:r>
                        <a:rPr sz="150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amongst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10" dirty="0">
                          <a:latin typeface="Cambria"/>
                          <a:cs typeface="Cambria"/>
                        </a:rPr>
                        <a:t>Top</a:t>
                      </a:r>
                      <a:r>
                        <a:rPr sz="1500" b="1" i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500" b="1" i="1" spc="1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Outsourcing</a:t>
                      </a:r>
                      <a:r>
                        <a:rPr sz="1500" b="1" i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Organization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50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2025,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10" dirty="0">
                          <a:latin typeface="Cambria"/>
                          <a:cs typeface="Cambria"/>
                        </a:rPr>
                        <a:t>thru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Best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b="1" i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1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People</a:t>
                      </a:r>
                      <a:r>
                        <a:rPr sz="1500" b="1" i="1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10" dirty="0">
                          <a:latin typeface="Cambria"/>
                          <a:cs typeface="Cambria"/>
                        </a:rPr>
                        <a:t>Practices</a:t>
                      </a:r>
                      <a:r>
                        <a:rPr sz="1500" b="1" i="1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500" b="1" i="1" spc="-3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Process</a:t>
                      </a:r>
                      <a:r>
                        <a:rPr sz="150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i="1" spc="-5" dirty="0">
                          <a:latin typeface="Cambria"/>
                          <a:cs typeface="Cambria"/>
                        </a:rPr>
                        <a:t>Deployment.“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200025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144" y="2564765"/>
            <a:ext cx="3074670" cy="3206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79" y="1487171"/>
            <a:ext cx="10048875" cy="3892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0300" y="1507093"/>
            <a:ext cx="296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675"/>
              </a:spcBef>
            </a:pPr>
            <a:r>
              <a:rPr lang="en-US" b="1" spc="-5" dirty="0">
                <a:latin typeface="Times New Roman"/>
                <a:cs typeface="Times New Roman"/>
              </a:rPr>
              <a:t>OUR</a:t>
            </a:r>
            <a:r>
              <a:rPr lang="en-US" b="1" spc="-2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MISSION</a:t>
            </a:r>
            <a:r>
              <a:rPr lang="en-US" b="1" spc="-1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&amp;</a:t>
            </a:r>
            <a:r>
              <a:rPr lang="en-US" b="1" spc="-2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VISION: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8763" y="1600454"/>
          <a:ext cx="9124315" cy="492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348615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Sep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2-Aug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49860">
                        <a:lnSpc>
                          <a:spcPct val="977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Development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 Building for The Skill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Initiatives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SGSRY.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 Consulting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8001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Jayanti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Sehri Rojgar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Yojna,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UDHD,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Government of Bihar, 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20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 marR="220979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eme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23558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July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2012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May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6162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Infrastructure Services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Imparting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Modules.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9080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Jeevika, Bihar Rural Livelihood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Promotions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(BRLPS),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86740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1.28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3200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Inf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uctu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b="1" spc="-1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58445">
                        <a:lnSpc>
                          <a:spcPts val="1180"/>
                        </a:lnSpc>
                        <a:spcBef>
                          <a:spcPts val="254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2013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Feb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44830">
                        <a:lnSpc>
                          <a:spcPts val="1180"/>
                        </a:lnSpc>
                        <a:spcBef>
                          <a:spcPts val="84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Manpower Supply of IT and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Computer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Operator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2265">
                        <a:lnSpc>
                          <a:spcPts val="1180"/>
                        </a:lnSpc>
                        <a:spcBef>
                          <a:spcPts val="84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National Academy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Customs,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Excise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Narcotics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7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86740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2.04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96215">
                        <a:lnSpc>
                          <a:spcPts val="1180"/>
                        </a:lnSpc>
                        <a:spcBef>
                          <a:spcPts val="84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17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50" b="1" spc="-2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SECTOR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July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2009-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Oct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 marR="156845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/ Placement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Individuals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Categories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UNICEF,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11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-Mar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79070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Technical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Trainers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(Medical,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Social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Trainers)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Provide 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Telemedicine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Health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Couple.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77343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World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 Partners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(WHP),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200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5730">
                        <a:lnSpc>
                          <a:spcPct val="97700"/>
                        </a:lnSpc>
                        <a:spcBef>
                          <a:spcPts val="58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Training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eve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op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ment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nd  C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25400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Dec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Mar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48285">
                        <a:lnSpc>
                          <a:spcPct val="975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and Financial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Outsourcing of The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Care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586740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3.50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8763" y="1600454"/>
          <a:ext cx="9124315" cy="4713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539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CORPORATE</a:t>
                      </a:r>
                      <a:r>
                        <a:rPr sz="1050" b="1" spc="-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SECTOR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25400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Mar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2010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Dec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88595">
                        <a:lnSpc>
                          <a:spcPct val="978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Training,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&amp; Capacity Building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 Roll Management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UNINOR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Personnel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UNINOR,</a:t>
                      </a:r>
                      <a:r>
                        <a:rPr sz="10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80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May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2011-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July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71755">
                        <a:lnSpc>
                          <a:spcPct val="977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Recruitment, Training,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&amp; Capacity Building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Pay Roll Management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Airtel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Personnel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Bharti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Airtel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35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293370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Aug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010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une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35890">
                        <a:lnSpc>
                          <a:spcPct val="977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Manpower /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and Pay Roll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for Field Technicians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Ofc 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Alcatel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Lucent,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40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36830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No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v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n 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4732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 Consultancy Services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for Various Positions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Smart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Id for 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UIADI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32258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Smart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Identity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Devices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Limited, 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6910" marR="671830" indent="9398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8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30162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Jan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2013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Dec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40449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Human Resource Consultancy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ts val="1125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Ultratech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Ultratech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Cements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Ltd,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40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8763" y="1600454"/>
          <a:ext cx="9124315" cy="1353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37338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Dec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2013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On-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61531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Manpower Consulting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Outsourcing.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Tata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Teleservices,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60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Lacs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400685">
                        <a:lnSpc>
                          <a:spcPts val="116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ec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-On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88265">
                        <a:lnSpc>
                          <a:spcPct val="976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Manpower Consulting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Outsourcing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for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Various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Group,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6910" marR="671830" indent="9398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Rs.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5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 marR="196215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ent 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Agency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9775" y="2276475"/>
            <a:ext cx="6659874" cy="4317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5117" y="304800"/>
          <a:ext cx="10066654" cy="6933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6716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6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28575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8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DEVELOPMENT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PROJECTS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21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SL.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16535" indent="1270" algn="ct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IM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LE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TATI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ON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YEAR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ORGANIZATION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NATURE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ASSIGNMENTS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Categories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Staffs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 Polio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Categories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Education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5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 Categories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Polo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Engagement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Field Staffs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Polio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Mobilization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Engagement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Field Staffs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Polio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Mobilization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 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9828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95" y="1495425"/>
            <a:ext cx="10057130" cy="44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7900" y="1537871"/>
            <a:ext cx="376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705"/>
              </a:spcBef>
            </a:pPr>
            <a:r>
              <a:rPr lang="en-US" sz="1600" b="1" spc="-5" dirty="0">
                <a:latin typeface="Cambria"/>
                <a:cs typeface="Cambria"/>
              </a:rPr>
              <a:t>EXPERINECE DETAILS</a:t>
            </a:r>
            <a:r>
              <a:rPr lang="en-US" sz="1600" b="1" spc="-1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(SECTOR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WISE):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500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46379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46379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 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46379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mbria"/>
                          <a:cs typeface="Cambria"/>
                        </a:rPr>
                        <a:t>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 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Engagement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Field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Staffs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Polio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Mobilization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1018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500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 &amp; 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Engagement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Field Staffs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Polio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Mobilization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 Implementation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Aids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Control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(BSACS)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19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 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Aids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Control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 State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Aids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Control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Society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2009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Consultancy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500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Identification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Recruitment 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67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Positions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BSACS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SACS-NACP III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Financial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Consultancy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Financial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6675" marR="35623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 Implementation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Bihar</a:t>
                      </a:r>
                      <a:r>
                        <a:rPr sz="10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Water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Sanitation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(BSWSM)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Study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Facilitate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Strengthening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Birth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Registration 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Bihar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Routine Immunization (Ri)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230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BMC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Blocks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Bihar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State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4646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23290" marR="238125" indent="-68326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State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Child Protection Society,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6675" marR="16827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Human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(Ministry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Welfare,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Govt.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Assam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UNICEF)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IPE</a:t>
                      </a:r>
                      <a:r>
                        <a:rPr sz="10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Global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Various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Ongoing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Programs 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Urban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81355" marR="235585" indent="-43942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Projects &amp; Development India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(PDIL)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6675" marR="86995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Maintenance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Toilets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Under Swachh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Vidyalaya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Abhiyan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Concern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International (PCI)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Programmatic 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Recruitment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Mobilizers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Janani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Ongoing Sterilization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Other (Birth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Control) Programs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39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Concern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International (PCI)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 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Sahelis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Bhsni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8975" marR="141605" indent="-54483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Lea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Associates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South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Asia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Private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Limited (Lasa)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 marR="15748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Designing,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Deploying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Embankment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Asset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 System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0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Kosi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Basin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Plan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International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 &amp; Monitoring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4694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Futures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 Implementation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Mobile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Van Campaigning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Sterilization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UNICEF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Birth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Campaign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44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Futures</a:t>
                      </a:r>
                      <a:r>
                        <a:rPr sz="10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Group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Monitoring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Care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Payroll</a:t>
                      </a:r>
                      <a:r>
                        <a:rPr sz="10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46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Since</a:t>
                      </a:r>
                      <a:r>
                        <a:rPr sz="10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9705" marR="178435" indent="27305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World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 Partners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(Funded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Melinda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Gates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751205">
                        <a:lnSpc>
                          <a:spcPts val="1125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 (Telemedicine/Health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47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Since</a:t>
                      </a:r>
                      <a:r>
                        <a:rPr sz="10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2011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9705" marR="178435" indent="273050">
                        <a:lnSpc>
                          <a:spcPts val="1180"/>
                        </a:lnSpc>
                        <a:spcBef>
                          <a:spcPts val="75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World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Health Partners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(Funded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Melinda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Gates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751205">
                        <a:lnSpc>
                          <a:spcPts val="1125"/>
                        </a:lnSpc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Foundation)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6604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Identification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Capacity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Building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Providers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Telemedicine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295" marR="71755" indent="1905" algn="ctr">
                        <a:lnSpc>
                          <a:spcPct val="976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Development,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 India &amp; Maharashtra State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Livelihoods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(MSRLM)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172" y="1600454"/>
          <a:ext cx="9443083" cy="1918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49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839" marR="114935" indent="2540" algn="ctr">
                        <a:lnSpc>
                          <a:spcPts val="1180"/>
                        </a:lnSpc>
                        <a:spcBef>
                          <a:spcPts val="93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Development,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 India &amp; Assam State Rural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Livelihood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(ASRLM)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50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20650" indent="635" algn="ctr">
                        <a:lnSpc>
                          <a:spcPct val="97500"/>
                        </a:lnSpc>
                        <a:spcBef>
                          <a:spcPts val="409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Rural Development,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Govt. Of India &amp; Odisha Rural Dev.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Marketing Society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(ORMAS)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51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2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2013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94715" marR="83820" indent="-808355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Swarn Jayanti Sahari Rojgar Yojana </a:t>
                      </a:r>
                      <a:r>
                        <a:rPr sz="1000" b="1" spc="-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(SJSRY)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0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Programme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0895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7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635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974">
                <a:tc>
                  <a:txBody>
                    <a:bodyPr/>
                    <a:lstStyle/>
                    <a:p>
                      <a:pPr marL="1339850" marR="369570" algn="just">
                        <a:lnSpc>
                          <a:spcPct val="127099"/>
                        </a:lnSpc>
                        <a:spcBef>
                          <a:spcPts val="270"/>
                        </a:spcBef>
                      </a:pPr>
                      <a:r>
                        <a:rPr sz="1000" b="1" i="1" spc="-5" dirty="0">
                          <a:latin typeface="Cambria"/>
                          <a:cs typeface="Cambria"/>
                        </a:rPr>
                        <a:t>Inductus Limited (Formerly known as Inductus Consultants Private </a:t>
                      </a:r>
                      <a:r>
                        <a:rPr sz="1000" b="1" i="1" dirty="0">
                          <a:latin typeface="Cambria"/>
                          <a:cs typeface="Cambria"/>
                        </a:rPr>
                        <a:t>Limited)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 decade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old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diversified business organisation actively engaged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designing &amp; delivery of various “Consulting &amp; Advisory – Outsourcing - Project Management- Technology- Industries” Services, was founded &amp;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established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by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Mr. Alouk Kumar in the year 2007. Inductus’ head office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located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Noida, Delhi NCR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with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footprints all across the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country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abroad.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70205" algn="just">
                        <a:lnSpc>
                          <a:spcPct val="127000"/>
                        </a:lnSpc>
                        <a:spcBef>
                          <a:spcPts val="600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Formed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under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aegis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visionary,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Mr.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Alouk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Kumar,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aims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pioneering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change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providing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2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organizations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channelize their resources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focus towards their core business. As industry specialists,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we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assure professional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quality services in various verticals across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different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industry sectors.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68300" algn="just">
                        <a:lnSpc>
                          <a:spcPct val="12700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Our services include end-to-end Consulting, Outsourcing, Project Management &amp;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Technology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 including Design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Construction of Civil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Infrastructure,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Technology Support, Manpower Deployment to Complete Turnkey Projects within specified timeline,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Customer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 Services and its Management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Other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73380" algn="just">
                        <a:lnSpc>
                          <a:spcPct val="127000"/>
                        </a:lnSpc>
                        <a:spcBef>
                          <a:spcPts val="605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The foundation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Inductus lies in strong culture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amongst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our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team of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more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225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skilled and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professional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resources that are trained, upgraded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equipped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best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modern</a:t>
                      </a:r>
                      <a:r>
                        <a:rPr sz="10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technology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ensure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top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quality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customer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thus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satisfaction.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69570" algn="just">
                        <a:lnSpc>
                          <a:spcPct val="12700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Inductus has a strong international presence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in the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USA, Singapore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000" b="1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Sri Lanka. As a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part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our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Mission 2020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 Expanding Reach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- Broadening Horizon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through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Customer Focus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Quality Implementation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Innovation, Inductus strives towards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wider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reach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internationally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 years</a:t>
                      </a:r>
                      <a:r>
                        <a:rPr sz="10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come.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70205" algn="just">
                        <a:lnSpc>
                          <a:spcPct val="127000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The company is affiliated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certified with ISO 9001:2015, ISO 14001:2015, OHSAS 45001:2018, Confederation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Indian industry (CII), Ministry of Commerce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(Import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Export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Code),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of Rural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Development (MoRD), Ministry of Health (MoH), Ministry of Statistics &amp; Program Implementation (MOSPI)</a:t>
                      </a:r>
                      <a:r>
                        <a:rPr sz="1000" b="1" spc="4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Ministry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Labour &amp;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Employment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(MOL&amp;E),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etc.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371475" marR="370205" algn="just">
                        <a:lnSpc>
                          <a:spcPct val="127099"/>
                        </a:lnSpc>
                        <a:spcBef>
                          <a:spcPts val="600"/>
                        </a:spcBef>
                      </a:pPr>
                      <a:r>
                        <a:rPr sz="1000" b="1" spc="-5" dirty="0">
                          <a:latin typeface="Cambria"/>
                          <a:cs typeface="Cambria"/>
                        </a:rPr>
                        <a:t>The company is acknowledged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and awarded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for its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best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Industry Services by some of the prestigious agencies of India and 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received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award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&amp; accolades time to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time amongst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them few notables are Samay Udyami Award for “Best Professional Service Provider”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(2014),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“Dainik Bhaskar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Pride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Award” for Outstanding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Contribution to Business &amp; Industries (2014), Idea Eyes “Professional of the</a:t>
                      </a:r>
                      <a:r>
                        <a:rPr sz="1000" b="1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Year Award” (2013), Recognized &amp; Rated Amongst </a:t>
                      </a:r>
                      <a:r>
                        <a:rPr sz="1000" b="1" spc="15" dirty="0">
                          <a:latin typeface="Cambria"/>
                          <a:cs typeface="Cambria"/>
                        </a:rPr>
                        <a:t>“100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Rising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Businesses of the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year, 2011” By Entrepreneur Magazine 2011, “National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Achievement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Award for Business Excellence” (2009), “Rajiv Gandhi Shiromani Award” 2009),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“Rashtriya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Ratna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Award”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(2008),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Business</a:t>
                      </a:r>
                      <a:r>
                        <a:rPr sz="10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Excellence</a:t>
                      </a:r>
                      <a:r>
                        <a:rPr sz="10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Award (2019)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0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latin typeface="Cambria"/>
                          <a:cs typeface="Cambria"/>
                        </a:rPr>
                        <a:t>ASSOCHAM.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419225"/>
            <a:ext cx="10032365" cy="3892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705" y="1918970"/>
            <a:ext cx="850900" cy="700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27500" y="1419225"/>
            <a:ext cx="252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660"/>
              </a:spcBef>
            </a:pPr>
            <a:r>
              <a:rPr lang="en-US" b="1" spc="-5" dirty="0">
                <a:latin typeface="Times New Roman"/>
                <a:cs typeface="Times New Roman"/>
              </a:rPr>
              <a:t>COMPANY</a:t>
            </a:r>
            <a:r>
              <a:rPr lang="en-US" b="1" spc="-3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PROFILE: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840993" y="2827035"/>
            <a:ext cx="2534920" cy="3110865"/>
            <a:chOff x="7840993" y="2827035"/>
            <a:chExt cx="2534920" cy="31108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0993" y="2827035"/>
              <a:ext cx="2534384" cy="31104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0524" y="2987675"/>
              <a:ext cx="2196465" cy="278003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20369" y="1957641"/>
            <a:ext cx="2534285" cy="4202430"/>
            <a:chOff x="420369" y="1957641"/>
            <a:chExt cx="2534285" cy="42024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944" y="1986280"/>
              <a:ext cx="2477135" cy="41452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4657" y="1971929"/>
              <a:ext cx="2505710" cy="4173854"/>
            </a:xfrm>
            <a:custGeom>
              <a:avLst/>
              <a:gdLst/>
              <a:ahLst/>
              <a:cxnLst/>
              <a:rect l="l" t="t" r="r" b="b"/>
              <a:pathLst>
                <a:path w="2505710" h="4173854">
                  <a:moveTo>
                    <a:pt x="0" y="4173854"/>
                  </a:moveTo>
                  <a:lnTo>
                    <a:pt x="2505710" y="4173854"/>
                  </a:lnTo>
                  <a:lnTo>
                    <a:pt x="2505710" y="0"/>
                  </a:lnTo>
                  <a:lnTo>
                    <a:pt x="0" y="0"/>
                  </a:lnTo>
                  <a:lnTo>
                    <a:pt x="0" y="4173854"/>
                  </a:lnTo>
                  <a:close/>
                </a:path>
              </a:pathLst>
            </a:custGeom>
            <a:ln w="2857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850" y="1467485"/>
            <a:ext cx="10051415" cy="391795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07340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3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AWARDS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ACCOLADES: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746F6F"/>
                      </a:solidFill>
                      <a:prstDash val="solid"/>
                    </a:lnL>
                    <a:lnR w="28575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72410" marR="311150" algn="just">
                        <a:lnSpc>
                          <a:spcPct val="97200"/>
                        </a:lnSpc>
                      </a:pPr>
                      <a:r>
                        <a:rPr sz="1200" b="1" i="1" spc="-1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Outstanding contribution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the Business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Industries, Inductus is conferred with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one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of the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most </a:t>
                      </a:r>
                      <a:r>
                        <a:rPr sz="120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prestigious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“Dainik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Bhaskar</a:t>
                      </a:r>
                      <a:r>
                        <a:rPr sz="1200" b="1" i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Pride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20" dirty="0">
                          <a:latin typeface="Cambria"/>
                          <a:cs typeface="Cambria"/>
                        </a:rPr>
                        <a:t>Award</a:t>
                      </a:r>
                      <a:r>
                        <a:rPr sz="1200" b="1" i="1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200" b="1" i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2014”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1200" b="1" i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none</a:t>
                      </a:r>
                      <a:r>
                        <a:rPr sz="1200" b="1" i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other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than,</a:t>
                      </a:r>
                      <a:r>
                        <a:rPr sz="1200" b="1" i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but</a:t>
                      </a:r>
                      <a:r>
                        <a:rPr sz="1200" b="1" i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one</a:t>
                      </a:r>
                      <a:r>
                        <a:rPr sz="1200" b="1" i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i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200" b="1" i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most</a:t>
                      </a:r>
                      <a:r>
                        <a:rPr sz="1200" b="1" i="1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prestigious </a:t>
                      </a:r>
                      <a:r>
                        <a:rPr sz="1200" b="1" i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 credible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newspaper</a:t>
                      </a:r>
                      <a:r>
                        <a:rPr sz="1200" b="1" i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publishing house of</a:t>
                      </a:r>
                      <a:r>
                        <a:rPr sz="120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country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“Dainik Bhaskar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25" dirty="0">
                          <a:latin typeface="Cambria"/>
                          <a:cs typeface="Cambria"/>
                        </a:rPr>
                        <a:t>Group”.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44620" marR="85725">
                        <a:lnSpc>
                          <a:spcPts val="1400"/>
                        </a:lnSpc>
                        <a:spcBef>
                          <a:spcPts val="880"/>
                        </a:spcBef>
                      </a:pPr>
                      <a:r>
                        <a:rPr sz="1200" b="1" i="1" dirty="0">
                          <a:latin typeface="Cambria"/>
                          <a:cs typeface="Cambria"/>
                        </a:rPr>
                        <a:t>Winner of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"National Achievements </a:t>
                      </a:r>
                      <a:r>
                        <a:rPr sz="1200" b="1" i="1" spc="-15" dirty="0">
                          <a:latin typeface="Cambria"/>
                          <a:cs typeface="Cambria"/>
                        </a:rPr>
                        <a:t>Award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Business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Excellence" </a:t>
                      </a:r>
                      <a:r>
                        <a:rPr sz="1200" b="1" i="1" spc="-25" dirty="0">
                          <a:latin typeface="Cambria"/>
                          <a:cs typeface="Cambria"/>
                        </a:rPr>
                        <a:t>(Year</a:t>
                      </a:r>
                      <a:r>
                        <a:rPr sz="1200" b="1" i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2009) </a:t>
                      </a:r>
                      <a:r>
                        <a:rPr sz="1200" b="1" i="1" spc="-15" dirty="0">
                          <a:latin typeface="Cambria"/>
                          <a:cs typeface="Cambria"/>
                        </a:rPr>
                        <a:t>Award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200" b="1" i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Accreditation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 by His Excellency Shri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P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Singh,</a:t>
                      </a:r>
                      <a:r>
                        <a:rPr sz="1200" b="1" i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Honorable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Governor</a:t>
                      </a:r>
                      <a:r>
                        <a:rPr sz="1200" b="1" i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i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i="1" spc="-5" dirty="0">
                          <a:latin typeface="Cambria"/>
                          <a:cs typeface="Cambria"/>
                        </a:rPr>
                        <a:t>Sikkim.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ADAAAA"/>
                      </a:solidFill>
                      <a:prstDash val="solid"/>
                    </a:lnL>
                    <a:lnR w="190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39279" y="2142753"/>
            <a:ext cx="3055620" cy="3787140"/>
            <a:chOff x="239279" y="2142753"/>
            <a:chExt cx="3055620" cy="3787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79" y="2142753"/>
              <a:ext cx="3055597" cy="3787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305" y="2311400"/>
              <a:ext cx="2717165" cy="344868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08" y="2156472"/>
              <a:ext cx="2947439" cy="37734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6030" y="2316480"/>
              <a:ext cx="2609214" cy="34436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04799"/>
              <a:ext cx="10084435" cy="6934200"/>
            </a:xfrm>
            <a:custGeom>
              <a:avLst/>
              <a:gdLst/>
              <a:ahLst/>
              <a:cxnLst/>
              <a:rect l="l" t="t" r="r" b="b"/>
              <a:pathLst>
                <a:path w="10084435" h="6934200">
                  <a:moveTo>
                    <a:pt x="6096" y="18237"/>
                  </a:moveTo>
                  <a:lnTo>
                    <a:pt x="0" y="18237"/>
                  </a:lnTo>
                  <a:lnTo>
                    <a:pt x="0" y="6933895"/>
                  </a:lnTo>
                  <a:lnTo>
                    <a:pt x="6096" y="6933895"/>
                  </a:lnTo>
                  <a:lnTo>
                    <a:pt x="6096" y="18237"/>
                  </a:lnTo>
                  <a:close/>
                </a:path>
                <a:path w="10084435" h="6934200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34200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88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895" y="323037"/>
              <a:ext cx="6350" cy="6915784"/>
            </a:xfrm>
            <a:custGeom>
              <a:avLst/>
              <a:gdLst/>
              <a:ahLst/>
              <a:cxnLst/>
              <a:rect l="l" t="t" r="r" b="b"/>
              <a:pathLst>
                <a:path w="6350" h="6915784">
                  <a:moveTo>
                    <a:pt x="6096" y="0"/>
                  </a:moveTo>
                  <a:lnTo>
                    <a:pt x="0" y="0"/>
                  </a:lnTo>
                  <a:lnTo>
                    <a:pt x="0" y="6915658"/>
                  </a:lnTo>
                  <a:lnTo>
                    <a:pt x="6096" y="691565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" y="323036"/>
              <a:ext cx="10072370" cy="6915784"/>
            </a:xfrm>
            <a:custGeom>
              <a:avLst/>
              <a:gdLst/>
              <a:ahLst/>
              <a:cxnLst/>
              <a:rect l="l" t="t" r="r" b="b"/>
              <a:pathLst>
                <a:path w="10072370" h="6915784">
                  <a:moveTo>
                    <a:pt x="6096" y="0"/>
                  </a:moveTo>
                  <a:lnTo>
                    <a:pt x="0" y="0"/>
                  </a:lnTo>
                  <a:lnTo>
                    <a:pt x="0" y="6915658"/>
                  </a:lnTo>
                  <a:lnTo>
                    <a:pt x="6096" y="6915658"/>
                  </a:lnTo>
                  <a:lnTo>
                    <a:pt x="6096" y="0"/>
                  </a:lnTo>
                  <a:close/>
                </a:path>
                <a:path w="10072370" h="6915784">
                  <a:moveTo>
                    <a:pt x="10072103" y="0"/>
                  </a:moveTo>
                  <a:lnTo>
                    <a:pt x="10066020" y="0"/>
                  </a:lnTo>
                  <a:lnTo>
                    <a:pt x="10066020" y="6915658"/>
                  </a:lnTo>
                  <a:lnTo>
                    <a:pt x="10072103" y="6915658"/>
                  </a:lnTo>
                  <a:lnTo>
                    <a:pt x="10072103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76916" y="323037"/>
              <a:ext cx="6350" cy="6915784"/>
            </a:xfrm>
            <a:custGeom>
              <a:avLst/>
              <a:gdLst/>
              <a:ahLst/>
              <a:cxnLst/>
              <a:rect l="l" t="t" r="r" b="b"/>
              <a:pathLst>
                <a:path w="6350" h="6915784">
                  <a:moveTo>
                    <a:pt x="6095" y="0"/>
                  </a:moveTo>
                  <a:lnTo>
                    <a:pt x="0" y="0"/>
                  </a:lnTo>
                  <a:lnTo>
                    <a:pt x="0" y="6915658"/>
                  </a:lnTo>
                  <a:lnTo>
                    <a:pt x="6095" y="6915658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323036"/>
              <a:ext cx="10084435" cy="6934200"/>
            </a:xfrm>
            <a:custGeom>
              <a:avLst/>
              <a:gdLst/>
              <a:ahLst/>
              <a:cxnLst/>
              <a:rect l="l" t="t" r="r" b="b"/>
              <a:pathLst>
                <a:path w="10084435" h="6934200">
                  <a:moveTo>
                    <a:pt x="10072103" y="6915671"/>
                  </a:moveTo>
                  <a:lnTo>
                    <a:pt x="10066020" y="6915671"/>
                  </a:lnTo>
                  <a:lnTo>
                    <a:pt x="18288" y="6915671"/>
                  </a:lnTo>
                  <a:lnTo>
                    <a:pt x="12192" y="6915671"/>
                  </a:lnTo>
                  <a:lnTo>
                    <a:pt x="12192" y="6921754"/>
                  </a:lnTo>
                  <a:lnTo>
                    <a:pt x="18288" y="6921754"/>
                  </a:lnTo>
                  <a:lnTo>
                    <a:pt x="10066020" y="6921754"/>
                  </a:lnTo>
                  <a:lnTo>
                    <a:pt x="10072103" y="6921754"/>
                  </a:lnTo>
                  <a:lnTo>
                    <a:pt x="10072103" y="6915671"/>
                  </a:lnTo>
                  <a:close/>
                </a:path>
                <a:path w="10084435" h="6934200">
                  <a:moveTo>
                    <a:pt x="10072103" y="0"/>
                  </a:moveTo>
                  <a:lnTo>
                    <a:pt x="10066020" y="0"/>
                  </a:lnTo>
                  <a:lnTo>
                    <a:pt x="10066020" y="6915658"/>
                  </a:lnTo>
                  <a:lnTo>
                    <a:pt x="10072103" y="6915658"/>
                  </a:lnTo>
                  <a:lnTo>
                    <a:pt x="10072103" y="0"/>
                  </a:lnTo>
                  <a:close/>
                </a:path>
                <a:path w="10084435" h="6934200">
                  <a:moveTo>
                    <a:pt x="10084295" y="6915658"/>
                  </a:moveTo>
                  <a:lnTo>
                    <a:pt x="10078212" y="6915658"/>
                  </a:lnTo>
                  <a:lnTo>
                    <a:pt x="10078212" y="6927863"/>
                  </a:lnTo>
                  <a:lnTo>
                    <a:pt x="10066020" y="6927863"/>
                  </a:lnTo>
                  <a:lnTo>
                    <a:pt x="18288" y="6927863"/>
                  </a:lnTo>
                  <a:lnTo>
                    <a:pt x="6096" y="6927863"/>
                  </a:lnTo>
                  <a:lnTo>
                    <a:pt x="6096" y="6915658"/>
                  </a:lnTo>
                  <a:lnTo>
                    <a:pt x="0" y="6915658"/>
                  </a:lnTo>
                  <a:lnTo>
                    <a:pt x="0" y="6927863"/>
                  </a:lnTo>
                  <a:lnTo>
                    <a:pt x="0" y="6933946"/>
                  </a:lnTo>
                  <a:lnTo>
                    <a:pt x="10084295" y="6933946"/>
                  </a:lnTo>
                  <a:lnTo>
                    <a:pt x="10084295" y="6927863"/>
                  </a:lnTo>
                  <a:lnTo>
                    <a:pt x="10084295" y="6915658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912" y="1654810"/>
            <a:ext cx="515429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i="1" dirty="0">
                <a:latin typeface="Cambria"/>
                <a:cs typeface="Cambria"/>
              </a:rPr>
              <a:t>Winner</a:t>
            </a:r>
            <a:r>
              <a:rPr sz="1200" b="1" i="1" spc="35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of </a:t>
            </a:r>
            <a:r>
              <a:rPr sz="1200" b="1" i="1" spc="-10" dirty="0">
                <a:latin typeface="Cambria"/>
                <a:cs typeface="Cambria"/>
              </a:rPr>
              <a:t>"Rashtriya</a:t>
            </a:r>
            <a:r>
              <a:rPr sz="1200" b="1" i="1" spc="15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Rattan</a:t>
            </a:r>
            <a:r>
              <a:rPr sz="1200" b="1" i="1" spc="35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Award"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25" dirty="0">
                <a:latin typeface="Cambria"/>
                <a:cs typeface="Cambria"/>
              </a:rPr>
              <a:t>(Year</a:t>
            </a:r>
            <a:r>
              <a:rPr sz="1200" b="1" i="1" spc="3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2008)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Award</a:t>
            </a:r>
            <a:r>
              <a:rPr sz="1200" b="1" i="1" spc="35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&amp;</a:t>
            </a:r>
            <a:r>
              <a:rPr sz="1200" b="1" i="1" spc="3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Accreditation</a:t>
            </a:r>
            <a:r>
              <a:rPr sz="1200" b="1" i="1" spc="3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by </a:t>
            </a:r>
            <a:r>
              <a:rPr sz="1200" b="1" i="1" spc="-245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His</a:t>
            </a:r>
            <a:r>
              <a:rPr sz="1200" b="1" i="1" spc="-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Excellency </a:t>
            </a:r>
            <a:r>
              <a:rPr sz="1200" b="1" i="1" dirty="0">
                <a:latin typeface="Cambria"/>
                <a:cs typeface="Cambria"/>
              </a:rPr>
              <a:t>Dr A R</a:t>
            </a:r>
            <a:r>
              <a:rPr sz="1200" b="1" i="1" spc="-5" dirty="0">
                <a:latin typeface="Cambria"/>
                <a:cs typeface="Cambria"/>
              </a:rPr>
              <a:t> Kidwai,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Honorable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Governor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of Haryana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(India).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0290" y="5973317"/>
            <a:ext cx="57092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i="1" dirty="0">
                <a:latin typeface="Cambria"/>
                <a:cs typeface="Cambria"/>
              </a:rPr>
              <a:t>Winner</a:t>
            </a:r>
            <a:r>
              <a:rPr sz="1200" b="1" i="1" spc="140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of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"Rajiv</a:t>
            </a:r>
            <a:r>
              <a:rPr sz="1200" b="1" i="1" spc="13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Gandhi</a:t>
            </a:r>
            <a:r>
              <a:rPr sz="1200" b="1" i="1" spc="13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Shiromani</a:t>
            </a:r>
            <a:r>
              <a:rPr sz="1200" b="1" i="1" spc="135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Award"</a:t>
            </a:r>
            <a:r>
              <a:rPr sz="1200" b="1" i="1" spc="15" dirty="0">
                <a:latin typeface="Cambria"/>
                <a:cs typeface="Cambria"/>
              </a:rPr>
              <a:t> </a:t>
            </a:r>
            <a:r>
              <a:rPr sz="1200" b="1" i="1" spc="-25" dirty="0">
                <a:latin typeface="Cambria"/>
                <a:cs typeface="Cambria"/>
              </a:rPr>
              <a:t>(Year</a:t>
            </a:r>
            <a:r>
              <a:rPr sz="1200" b="1" i="1" spc="14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2008)</a:t>
            </a:r>
            <a:r>
              <a:rPr sz="1200" b="1" i="1" spc="10" dirty="0">
                <a:latin typeface="Cambria"/>
                <a:cs typeface="Cambria"/>
              </a:rPr>
              <a:t> </a:t>
            </a:r>
            <a:r>
              <a:rPr sz="1200" b="1" i="1" spc="-15" dirty="0">
                <a:latin typeface="Cambria"/>
                <a:cs typeface="Cambria"/>
              </a:rPr>
              <a:t>Award</a:t>
            </a:r>
            <a:r>
              <a:rPr sz="1200" b="1" i="1" spc="135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&amp;</a:t>
            </a:r>
            <a:r>
              <a:rPr sz="1200" b="1" i="1" spc="130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Accreditation</a:t>
            </a:r>
            <a:r>
              <a:rPr sz="1200" b="1" i="1" spc="14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by </a:t>
            </a:r>
            <a:r>
              <a:rPr sz="1200" b="1" i="1" spc="-250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His</a:t>
            </a:r>
            <a:r>
              <a:rPr sz="1200" b="1" i="1" spc="-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Excellency Shri </a:t>
            </a:r>
            <a:r>
              <a:rPr sz="1200" b="1" i="1" dirty="0">
                <a:latin typeface="Cambria"/>
                <a:cs typeface="Cambria"/>
              </a:rPr>
              <a:t>S</a:t>
            </a:r>
            <a:r>
              <a:rPr sz="1200" b="1" i="1" spc="-5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K </a:t>
            </a:r>
            <a:r>
              <a:rPr sz="1200" b="1" i="1" spc="-5" dirty="0">
                <a:latin typeface="Cambria"/>
                <a:cs typeface="Cambria"/>
              </a:rPr>
              <a:t>Singh,</a:t>
            </a:r>
            <a:r>
              <a:rPr sz="1200" b="1" i="1" spc="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Honorable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Governor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of </a:t>
            </a:r>
            <a:r>
              <a:rPr sz="1200" b="1" i="1" spc="-10" dirty="0">
                <a:latin typeface="Cambria"/>
                <a:cs typeface="Cambria"/>
              </a:rPr>
              <a:t>Rajasthan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(India).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20483" y="2247911"/>
            <a:ext cx="3195955" cy="4102735"/>
            <a:chOff x="6920483" y="2247911"/>
            <a:chExt cx="3195955" cy="41027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0483" y="2247911"/>
              <a:ext cx="3195828" cy="41025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9139" y="2408555"/>
              <a:ext cx="2858134" cy="377253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91795" y="2291715"/>
            <a:ext cx="2583815" cy="4467860"/>
            <a:chOff x="391795" y="2291715"/>
            <a:chExt cx="2583815" cy="44678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45" y="2310765"/>
              <a:ext cx="2545715" cy="44297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1320" y="2301240"/>
              <a:ext cx="2564765" cy="4448810"/>
            </a:xfrm>
            <a:custGeom>
              <a:avLst/>
              <a:gdLst/>
              <a:ahLst/>
              <a:cxnLst/>
              <a:rect l="l" t="t" r="r" b="b"/>
              <a:pathLst>
                <a:path w="2564765" h="4448809">
                  <a:moveTo>
                    <a:pt x="0" y="4448810"/>
                  </a:moveTo>
                  <a:lnTo>
                    <a:pt x="2564765" y="4448810"/>
                  </a:lnTo>
                  <a:lnTo>
                    <a:pt x="2564765" y="0"/>
                  </a:lnTo>
                  <a:lnTo>
                    <a:pt x="0" y="0"/>
                  </a:lnTo>
                  <a:lnTo>
                    <a:pt x="0" y="4448810"/>
                  </a:lnTo>
                  <a:close/>
                </a:path>
              </a:pathLst>
            </a:custGeom>
            <a:ln w="1905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5648" y="1712722"/>
            <a:ext cx="471551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  <a:tabLst>
                <a:tab pos="760095" algn="l"/>
                <a:tab pos="1554480" algn="l"/>
                <a:tab pos="2021839" algn="l"/>
                <a:tab pos="2465070" algn="l"/>
                <a:tab pos="3467100" algn="l"/>
                <a:tab pos="4108450" algn="l"/>
              </a:tabLst>
            </a:pPr>
            <a:r>
              <a:rPr sz="1200" b="1" i="1" spc="-5" dirty="0">
                <a:latin typeface="Cambria"/>
                <a:cs typeface="Cambria"/>
              </a:rPr>
              <a:t>I</a:t>
            </a:r>
            <a:r>
              <a:rPr sz="1200" b="1" i="1" dirty="0">
                <a:latin typeface="Cambria"/>
                <a:cs typeface="Cambria"/>
              </a:rPr>
              <a:t>nd</a:t>
            </a:r>
            <a:r>
              <a:rPr sz="1200" b="1" i="1" spc="-5" dirty="0">
                <a:latin typeface="Cambria"/>
                <a:cs typeface="Cambria"/>
              </a:rPr>
              <a:t>uc</a:t>
            </a:r>
            <a:r>
              <a:rPr sz="1200" b="1" i="1" spc="-10" dirty="0">
                <a:latin typeface="Cambria"/>
                <a:cs typeface="Cambria"/>
              </a:rPr>
              <a:t>tu</a:t>
            </a:r>
            <a:r>
              <a:rPr sz="1200" b="1" i="1" dirty="0">
                <a:latin typeface="Cambria"/>
                <a:cs typeface="Cambria"/>
              </a:rPr>
              <a:t>s	adjud</a:t>
            </a:r>
            <a:r>
              <a:rPr sz="1200" b="1" i="1" spc="-20" dirty="0">
                <a:latin typeface="Cambria"/>
                <a:cs typeface="Cambria"/>
              </a:rPr>
              <a:t>g</a:t>
            </a:r>
            <a:r>
              <a:rPr sz="1200" b="1" i="1" dirty="0">
                <a:latin typeface="Cambria"/>
                <a:cs typeface="Cambria"/>
              </a:rPr>
              <a:t>ed	“The	B</a:t>
            </a:r>
            <a:r>
              <a:rPr sz="1200" b="1" i="1" spc="-15" dirty="0">
                <a:latin typeface="Cambria"/>
                <a:cs typeface="Cambria"/>
              </a:rPr>
              <a:t>e</a:t>
            </a:r>
            <a:r>
              <a:rPr sz="1200" b="1" i="1" spc="-5" dirty="0">
                <a:latin typeface="Cambria"/>
                <a:cs typeface="Cambria"/>
              </a:rPr>
              <a:t>s</a:t>
            </a:r>
            <a:r>
              <a:rPr sz="1200" b="1" i="1" dirty="0">
                <a:latin typeface="Cambria"/>
                <a:cs typeface="Cambria"/>
              </a:rPr>
              <a:t>t	P</a:t>
            </a:r>
            <a:r>
              <a:rPr sz="1200" b="1" i="1" spc="-10" dirty="0">
                <a:latin typeface="Cambria"/>
                <a:cs typeface="Cambria"/>
              </a:rPr>
              <a:t>r</a:t>
            </a:r>
            <a:r>
              <a:rPr sz="1200" b="1" i="1" dirty="0">
                <a:latin typeface="Cambria"/>
                <a:cs typeface="Cambria"/>
              </a:rPr>
              <a:t>of</a:t>
            </a:r>
            <a:r>
              <a:rPr sz="1200" b="1" i="1" spc="-15" dirty="0">
                <a:latin typeface="Cambria"/>
                <a:cs typeface="Cambria"/>
              </a:rPr>
              <a:t>e</a:t>
            </a:r>
            <a:r>
              <a:rPr sz="1200" b="1" i="1" spc="-5" dirty="0">
                <a:latin typeface="Cambria"/>
                <a:cs typeface="Cambria"/>
              </a:rPr>
              <a:t>s</a:t>
            </a:r>
            <a:r>
              <a:rPr sz="1200" b="1" i="1" spc="-10" dirty="0">
                <a:latin typeface="Cambria"/>
                <a:cs typeface="Cambria"/>
              </a:rPr>
              <a:t>s</a:t>
            </a:r>
            <a:r>
              <a:rPr sz="1200" b="1" i="1" spc="-5" dirty="0">
                <a:latin typeface="Cambria"/>
                <a:cs typeface="Cambria"/>
              </a:rPr>
              <a:t>i</a:t>
            </a:r>
            <a:r>
              <a:rPr sz="1200" b="1" i="1" spc="5" dirty="0">
                <a:latin typeface="Cambria"/>
                <a:cs typeface="Cambria"/>
              </a:rPr>
              <a:t>o</a:t>
            </a:r>
            <a:r>
              <a:rPr sz="1200" b="1" i="1" dirty="0">
                <a:latin typeface="Cambria"/>
                <a:cs typeface="Cambria"/>
              </a:rPr>
              <a:t>nal	Se</a:t>
            </a:r>
            <a:r>
              <a:rPr sz="1200" b="1" i="1" spc="15" dirty="0">
                <a:latin typeface="Cambria"/>
                <a:cs typeface="Cambria"/>
              </a:rPr>
              <a:t>r</a:t>
            </a:r>
            <a:r>
              <a:rPr sz="1200" b="1" i="1" dirty="0">
                <a:latin typeface="Cambria"/>
                <a:cs typeface="Cambria"/>
              </a:rPr>
              <a:t>vi</a:t>
            </a:r>
            <a:r>
              <a:rPr sz="1200" b="1" i="1" spc="-5" dirty="0">
                <a:latin typeface="Cambria"/>
                <a:cs typeface="Cambria"/>
              </a:rPr>
              <a:t>c</a:t>
            </a:r>
            <a:r>
              <a:rPr sz="1200" b="1" i="1" dirty="0">
                <a:latin typeface="Cambria"/>
                <a:cs typeface="Cambria"/>
              </a:rPr>
              <a:t>e	P</a:t>
            </a:r>
            <a:r>
              <a:rPr sz="1200" b="1" i="1" spc="-20" dirty="0">
                <a:latin typeface="Cambria"/>
                <a:cs typeface="Cambria"/>
              </a:rPr>
              <a:t>r</a:t>
            </a:r>
            <a:r>
              <a:rPr sz="1200" b="1" i="1" spc="-15" dirty="0">
                <a:latin typeface="Cambria"/>
                <a:cs typeface="Cambria"/>
              </a:rPr>
              <a:t>o</a:t>
            </a:r>
            <a:r>
              <a:rPr sz="1200" b="1" i="1" dirty="0">
                <a:latin typeface="Cambria"/>
                <a:cs typeface="Cambria"/>
              </a:rPr>
              <a:t>vider  </a:t>
            </a:r>
            <a:r>
              <a:rPr sz="1200" b="1" i="1" spc="-10" dirty="0">
                <a:latin typeface="Cambria"/>
                <a:cs typeface="Cambria"/>
              </a:rPr>
              <a:t>Organization”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by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the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National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News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Channel</a:t>
            </a:r>
            <a:r>
              <a:rPr sz="1200" b="1" i="1" spc="-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“Sahara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25" dirty="0">
                <a:latin typeface="Cambria"/>
                <a:cs typeface="Cambria"/>
              </a:rPr>
              <a:t>Samay“.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7760" y="6320739"/>
            <a:ext cx="437134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i="1" spc="-5" dirty="0">
                <a:latin typeface="Cambria"/>
                <a:cs typeface="Cambria"/>
              </a:rPr>
              <a:t>Inductus</a:t>
            </a:r>
            <a:r>
              <a:rPr sz="1200" b="1" i="1" spc="12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is</a:t>
            </a:r>
            <a:r>
              <a:rPr sz="1200" b="1" i="1" spc="114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recognized</a:t>
            </a:r>
            <a:r>
              <a:rPr sz="1200" b="1" i="1" spc="120" dirty="0">
                <a:latin typeface="Cambria"/>
                <a:cs typeface="Cambria"/>
              </a:rPr>
              <a:t> </a:t>
            </a:r>
            <a:r>
              <a:rPr sz="1200" b="1" i="1" dirty="0">
                <a:latin typeface="Cambria"/>
                <a:cs typeface="Cambria"/>
              </a:rPr>
              <a:t>and</a:t>
            </a:r>
            <a:r>
              <a:rPr sz="1200" b="1" i="1" spc="114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selected</a:t>
            </a:r>
            <a:r>
              <a:rPr sz="1200" b="1" i="1" spc="13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amongst "100</a:t>
            </a:r>
            <a:r>
              <a:rPr sz="1200" b="1" i="1" spc="114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Rising </a:t>
            </a:r>
            <a:r>
              <a:rPr sz="1200" b="1" i="1" spc="-250" dirty="0">
                <a:latin typeface="Cambria"/>
                <a:cs typeface="Cambria"/>
              </a:rPr>
              <a:t> </a:t>
            </a:r>
            <a:r>
              <a:rPr sz="1200" b="1" i="1" spc="-10" dirty="0">
                <a:latin typeface="Cambria"/>
                <a:cs typeface="Cambria"/>
              </a:rPr>
              <a:t>Businesses</a:t>
            </a:r>
            <a:r>
              <a:rPr sz="1200" b="1" i="1" spc="-5" dirty="0">
                <a:latin typeface="Cambria"/>
                <a:cs typeface="Cambria"/>
              </a:rPr>
              <a:t> of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the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30" dirty="0">
                <a:latin typeface="Cambria"/>
                <a:cs typeface="Cambria"/>
              </a:rPr>
              <a:t>Year,</a:t>
            </a:r>
            <a:r>
              <a:rPr sz="1200" b="1" i="1" spc="-10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2011"</a:t>
            </a:r>
            <a:r>
              <a:rPr sz="1200" b="1" i="1" spc="5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by Entrepreneur</a:t>
            </a:r>
            <a:r>
              <a:rPr sz="1200" b="1" i="1" dirty="0">
                <a:latin typeface="Cambria"/>
                <a:cs typeface="Cambria"/>
              </a:rPr>
              <a:t> </a:t>
            </a:r>
            <a:r>
              <a:rPr sz="1200" b="1" i="1" spc="-5" dirty="0">
                <a:latin typeface="Cambria"/>
                <a:cs typeface="Cambria"/>
              </a:rPr>
              <a:t>Magazine.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15" name="object 15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2025396"/>
            <a:ext cx="3095244" cy="40142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0954" y="3254781"/>
            <a:ext cx="3167380" cy="128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94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‘Business Excellence Award 2019’ </a:t>
            </a:r>
            <a:r>
              <a:rPr sz="1600" b="1" spc="-3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By</a:t>
            </a:r>
            <a:endParaRPr sz="1600">
              <a:latin typeface="Cambria"/>
              <a:cs typeface="Cambria"/>
            </a:endParaRPr>
          </a:p>
          <a:p>
            <a:pPr marL="239395" marR="234315" algn="ctr">
              <a:lnSpc>
                <a:spcPts val="1870"/>
              </a:lnSpc>
              <a:spcBef>
                <a:spcPts val="875"/>
              </a:spcBef>
            </a:pPr>
            <a:r>
              <a:rPr sz="1600" b="1" spc="-5" dirty="0">
                <a:latin typeface="Cambria"/>
                <a:cs typeface="Cambria"/>
              </a:rPr>
              <a:t>Industry Association of </a:t>
            </a:r>
            <a:r>
              <a:rPr sz="1600" b="1" spc="-10" dirty="0">
                <a:latin typeface="Cambria"/>
                <a:cs typeface="Cambria"/>
              </a:rPr>
              <a:t>India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‘ASSOCHAM’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9" name="object 9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1748" y="2394768"/>
            <a:ext cx="1122149" cy="11326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ts val="2135"/>
              </a:lnSpc>
              <a:spcBef>
                <a:spcPts val="100"/>
              </a:spcBef>
            </a:pPr>
            <a:r>
              <a:rPr spc="-5" dirty="0"/>
              <a:t>“Inductus’</a:t>
            </a:r>
            <a:r>
              <a:rPr spc="-30" dirty="0"/>
              <a:t> </a:t>
            </a:r>
            <a:r>
              <a:rPr spc="-10" dirty="0"/>
              <a:t>Promise”</a:t>
            </a:r>
          </a:p>
          <a:p>
            <a:pPr marL="234315">
              <a:lnSpc>
                <a:spcPts val="2135"/>
              </a:lnSpc>
            </a:pPr>
            <a:r>
              <a:rPr b="0" spc="-5" dirty="0">
                <a:latin typeface="Cambria"/>
                <a:cs typeface="Cambria"/>
              </a:rPr>
              <a:t>Quality</a:t>
            </a:r>
            <a:r>
              <a:rPr b="0" spc="-40" dirty="0">
                <a:latin typeface="Cambria"/>
                <a:cs typeface="Cambria"/>
              </a:rPr>
              <a:t> </a:t>
            </a:r>
            <a:r>
              <a:rPr b="0" spc="-5" dirty="0">
                <a:latin typeface="Cambria"/>
                <a:cs typeface="Cambria"/>
              </a:rPr>
              <a:t>Commitment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6517" y="3641623"/>
            <a:ext cx="6301105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41300"/>
              </a:lnSpc>
              <a:spcBef>
                <a:spcPts val="100"/>
              </a:spcBef>
            </a:pP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Inductus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is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dedicated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to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its Commitment 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to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 Quality in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all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its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transactions……… 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and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 assures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all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its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 Customers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&amp;</a:t>
            </a:r>
            <a:r>
              <a:rPr sz="1600" spc="1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Users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that,</a:t>
            </a:r>
            <a:r>
              <a:rPr sz="1600" spc="2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all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of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our Products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and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Services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fully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meets,</a:t>
            </a:r>
            <a:r>
              <a:rPr sz="1600" spc="4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conform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&amp;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comply</a:t>
            </a:r>
            <a:r>
              <a:rPr sz="1600" spc="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to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best</a:t>
            </a:r>
            <a:r>
              <a:rPr sz="1600" spc="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of</a:t>
            </a:r>
            <a:r>
              <a:rPr sz="1600" spc="1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the </a:t>
            </a:r>
            <a:r>
              <a:rPr sz="1600" spc="-265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International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Quality.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Bench Marks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&amp;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spc="-5" dirty="0">
                <a:solidFill>
                  <a:srgbClr val="767070"/>
                </a:solidFill>
                <a:latin typeface="Gabriola"/>
                <a:cs typeface="Gabriola"/>
              </a:rPr>
              <a:t>Standards…….. 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at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 </a:t>
            </a:r>
            <a:r>
              <a:rPr sz="1600" dirty="0">
                <a:solidFill>
                  <a:srgbClr val="767070"/>
                </a:solidFill>
                <a:latin typeface="Gabriola"/>
                <a:cs typeface="Gabriola"/>
              </a:rPr>
              <a:t>all </a:t>
            </a:r>
            <a:r>
              <a:rPr sz="1600" spc="-10" dirty="0">
                <a:solidFill>
                  <a:srgbClr val="767070"/>
                </a:solidFill>
                <a:latin typeface="Gabriola"/>
                <a:cs typeface="Gabriola"/>
              </a:rPr>
              <a:t>times.</a:t>
            </a:r>
            <a:endParaRPr sz="1600">
              <a:latin typeface="Gabriola"/>
              <a:cs typeface="Gabrio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5615" y="5625465"/>
            <a:ext cx="2278380" cy="953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Head</a:t>
            </a:r>
            <a:r>
              <a:rPr sz="1000" u="sng" spc="-30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Office:</a:t>
            </a:r>
            <a:endParaRPr sz="1000">
              <a:latin typeface="Calibri"/>
              <a:cs typeface="Calibri"/>
            </a:endParaRPr>
          </a:p>
          <a:p>
            <a:pPr marL="12065" marR="5080" algn="ctr">
              <a:lnSpc>
                <a:spcPct val="102000"/>
              </a:lnSpc>
              <a:spcBef>
                <a:spcPts val="5"/>
              </a:spcBef>
            </a:pP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– 127, Sector</a:t>
            </a:r>
            <a:r>
              <a:rPr sz="10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– 2,</a:t>
            </a:r>
            <a:r>
              <a:rPr sz="10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Noida, Delhi</a:t>
            </a:r>
            <a:r>
              <a:rPr sz="10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NCR,</a:t>
            </a:r>
            <a:r>
              <a:rPr sz="10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INDIA </a:t>
            </a:r>
            <a:r>
              <a:rPr sz="1000" spc="-2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Helpline:</a:t>
            </a:r>
            <a:r>
              <a:rPr sz="10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+91</a:t>
            </a:r>
            <a:r>
              <a:rPr sz="1000" spc="-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92346 92346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Tel:</a:t>
            </a:r>
            <a:r>
              <a:rPr sz="1000" spc="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+91</a:t>
            </a:r>
            <a:r>
              <a:rPr sz="1000" spc="-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20</a:t>
            </a:r>
            <a:r>
              <a:rPr sz="10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4106722</a:t>
            </a:r>
            <a:endParaRPr sz="1000">
              <a:latin typeface="Calibri"/>
              <a:cs typeface="Calibri"/>
            </a:endParaRPr>
          </a:p>
          <a:p>
            <a:pPr marL="342900" marR="334645" algn="ctr">
              <a:lnSpc>
                <a:spcPts val="1220"/>
              </a:lnSpc>
              <a:spcBef>
                <a:spcPts val="35"/>
              </a:spcBef>
            </a:pP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</a:rPr>
              <a:t>Email: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  <a:hlinkClick r:id="rId4"/>
              </a:rPr>
              <a:t>ho@inductusgroup.com </a:t>
            </a:r>
            <a:r>
              <a:rPr sz="1000" spc="-2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67070"/>
                </a:solidFill>
                <a:latin typeface="Calibri"/>
                <a:cs typeface="Calibri"/>
                <a:hlinkClick r:id="rId5"/>
              </a:rPr>
              <a:t>www.inductusgroup.com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5379" y="4953698"/>
            <a:ext cx="3340735" cy="5166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04800" y="304800"/>
            <a:ext cx="10084435" cy="6952615"/>
            <a:chOff x="304800" y="304800"/>
            <a:chExt cx="10084435" cy="6952615"/>
          </a:xfrm>
        </p:grpSpPr>
        <p:sp>
          <p:nvSpPr>
            <p:cNvPr id="12" name="object 12"/>
            <p:cNvSpPr/>
            <p:nvPr/>
          </p:nvSpPr>
          <p:spPr>
            <a:xfrm>
              <a:off x="304800" y="304799"/>
              <a:ext cx="10066020" cy="18415"/>
            </a:xfrm>
            <a:custGeom>
              <a:avLst/>
              <a:gdLst/>
              <a:ahLst/>
              <a:cxnLst/>
              <a:rect l="l" t="t" r="r" b="b"/>
              <a:pathLst>
                <a:path w="10066020" h="18414">
                  <a:moveTo>
                    <a:pt x="18288" y="12192"/>
                  </a:moveTo>
                  <a:lnTo>
                    <a:pt x="12192" y="12192"/>
                  </a:lnTo>
                  <a:lnTo>
                    <a:pt x="12192" y="18288"/>
                  </a:lnTo>
                  <a:lnTo>
                    <a:pt x="18288" y="18288"/>
                  </a:lnTo>
                  <a:lnTo>
                    <a:pt x="18288" y="12192"/>
                  </a:lnTo>
                  <a:close/>
                </a:path>
                <a:path w="10066020" h="18414">
                  <a:moveTo>
                    <a:pt x="10066020" y="0"/>
                  </a:moveTo>
                  <a:lnTo>
                    <a:pt x="18288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0066020" y="6096"/>
                  </a:lnTo>
                  <a:lnTo>
                    <a:pt x="10066020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10896"/>
              <a:ext cx="10048240" cy="6350"/>
            </a:xfrm>
            <a:custGeom>
              <a:avLst/>
              <a:gdLst/>
              <a:ahLst/>
              <a:cxnLst/>
              <a:rect l="l" t="t" r="r" b="b"/>
              <a:pathLst>
                <a:path w="10048240" h="6350">
                  <a:moveTo>
                    <a:pt x="1004773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047732" y="6096"/>
                  </a:lnTo>
                  <a:lnTo>
                    <a:pt x="10047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04799"/>
              <a:ext cx="10084435" cy="6952615"/>
            </a:xfrm>
            <a:custGeom>
              <a:avLst/>
              <a:gdLst/>
              <a:ahLst/>
              <a:cxnLst/>
              <a:rect l="l" t="t" r="r" b="b"/>
              <a:pathLst>
                <a:path w="10084435" h="6952615">
                  <a:moveTo>
                    <a:pt x="10072103" y="6933908"/>
                  </a:moveTo>
                  <a:lnTo>
                    <a:pt x="10066020" y="6933908"/>
                  </a:lnTo>
                  <a:lnTo>
                    <a:pt x="18288" y="6933908"/>
                  </a:lnTo>
                  <a:lnTo>
                    <a:pt x="12192" y="6933908"/>
                  </a:lnTo>
                  <a:lnTo>
                    <a:pt x="12192" y="6939991"/>
                  </a:lnTo>
                  <a:lnTo>
                    <a:pt x="18288" y="6939991"/>
                  </a:lnTo>
                  <a:lnTo>
                    <a:pt x="10066020" y="6939991"/>
                  </a:lnTo>
                  <a:lnTo>
                    <a:pt x="10072103" y="6939991"/>
                  </a:lnTo>
                  <a:lnTo>
                    <a:pt x="10072103" y="6933908"/>
                  </a:lnTo>
                  <a:close/>
                </a:path>
                <a:path w="10084435" h="6952615">
                  <a:moveTo>
                    <a:pt x="10072103" y="12192"/>
                  </a:moveTo>
                  <a:lnTo>
                    <a:pt x="10066020" y="12192"/>
                  </a:lnTo>
                  <a:lnTo>
                    <a:pt x="18288" y="12192"/>
                  </a:lnTo>
                  <a:lnTo>
                    <a:pt x="18288" y="18237"/>
                  </a:lnTo>
                  <a:lnTo>
                    <a:pt x="12192" y="18237"/>
                  </a:lnTo>
                  <a:lnTo>
                    <a:pt x="12192" y="6933895"/>
                  </a:lnTo>
                  <a:lnTo>
                    <a:pt x="18288" y="6933895"/>
                  </a:lnTo>
                  <a:lnTo>
                    <a:pt x="18288" y="18288"/>
                  </a:lnTo>
                  <a:lnTo>
                    <a:pt x="10066020" y="18288"/>
                  </a:lnTo>
                  <a:lnTo>
                    <a:pt x="10066020" y="6933895"/>
                  </a:lnTo>
                  <a:lnTo>
                    <a:pt x="10072103" y="6933895"/>
                  </a:lnTo>
                  <a:lnTo>
                    <a:pt x="10072103" y="18288"/>
                  </a:lnTo>
                  <a:lnTo>
                    <a:pt x="10072103" y="12192"/>
                  </a:lnTo>
                  <a:close/>
                </a:path>
                <a:path w="10084435" h="6952615">
                  <a:moveTo>
                    <a:pt x="10084295" y="0"/>
                  </a:moveTo>
                  <a:lnTo>
                    <a:pt x="10078212" y="0"/>
                  </a:lnTo>
                  <a:lnTo>
                    <a:pt x="10066020" y="0"/>
                  </a:lnTo>
                  <a:lnTo>
                    <a:pt x="10066020" y="6096"/>
                  </a:lnTo>
                  <a:lnTo>
                    <a:pt x="10078212" y="6096"/>
                  </a:lnTo>
                  <a:lnTo>
                    <a:pt x="10078212" y="18237"/>
                  </a:lnTo>
                  <a:lnTo>
                    <a:pt x="10078212" y="6933895"/>
                  </a:lnTo>
                  <a:lnTo>
                    <a:pt x="10078212" y="6946100"/>
                  </a:lnTo>
                  <a:lnTo>
                    <a:pt x="10066020" y="6946100"/>
                  </a:lnTo>
                  <a:lnTo>
                    <a:pt x="18288" y="6946100"/>
                  </a:lnTo>
                  <a:lnTo>
                    <a:pt x="6096" y="6946100"/>
                  </a:lnTo>
                  <a:lnTo>
                    <a:pt x="6096" y="6933895"/>
                  </a:lnTo>
                  <a:lnTo>
                    <a:pt x="6096" y="18237"/>
                  </a:lnTo>
                  <a:lnTo>
                    <a:pt x="0" y="18237"/>
                  </a:lnTo>
                  <a:lnTo>
                    <a:pt x="0" y="6933895"/>
                  </a:lnTo>
                  <a:lnTo>
                    <a:pt x="0" y="6946100"/>
                  </a:lnTo>
                  <a:lnTo>
                    <a:pt x="0" y="6952183"/>
                  </a:lnTo>
                  <a:lnTo>
                    <a:pt x="6096" y="6952183"/>
                  </a:lnTo>
                  <a:lnTo>
                    <a:pt x="18288" y="6952183"/>
                  </a:lnTo>
                  <a:lnTo>
                    <a:pt x="10066020" y="6952183"/>
                  </a:lnTo>
                  <a:lnTo>
                    <a:pt x="10078212" y="6952183"/>
                  </a:lnTo>
                  <a:lnTo>
                    <a:pt x="10084295" y="6952183"/>
                  </a:lnTo>
                  <a:lnTo>
                    <a:pt x="10084295" y="6946100"/>
                  </a:lnTo>
                  <a:lnTo>
                    <a:pt x="10084295" y="6933895"/>
                  </a:lnTo>
                  <a:lnTo>
                    <a:pt x="10084295" y="18288"/>
                  </a:lnTo>
                  <a:lnTo>
                    <a:pt x="10084295" y="6096"/>
                  </a:lnTo>
                  <a:lnTo>
                    <a:pt x="10084295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Untitled-3 copy.gif">
            <a:extLst>
              <a:ext uri="{FF2B5EF4-FFF2-40B4-BE49-F238E27FC236}">
                <a16:creationId xmlns:a16="http://schemas.microsoft.com/office/drawing/2014/main" id="{5EDE868F-214B-2643-B83D-D3E00A900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371" y="120405"/>
            <a:ext cx="2787207" cy="60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reeform: Shape 82">
            <a:extLst>
              <a:ext uri="{FF2B5EF4-FFF2-40B4-BE49-F238E27FC236}">
                <a16:creationId xmlns:a16="http://schemas.microsoft.com/office/drawing/2014/main" id="{EC99197A-1F6B-4498-BD1A-1E735D7E4EB6}"/>
              </a:ext>
            </a:extLst>
          </p:cNvPr>
          <p:cNvSpPr/>
          <p:nvPr/>
        </p:nvSpPr>
        <p:spPr>
          <a:xfrm>
            <a:off x="0" y="5457495"/>
            <a:ext cx="10693400" cy="2105355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83">
            <a:extLst>
              <a:ext uri="{FF2B5EF4-FFF2-40B4-BE49-F238E27FC236}">
                <a16:creationId xmlns:a16="http://schemas.microsoft.com/office/drawing/2014/main" id="{F9C80C8E-5A49-482B-8FB1-2FEACFCA5ACA}"/>
              </a:ext>
            </a:extLst>
          </p:cNvPr>
          <p:cNvSpPr/>
          <p:nvPr/>
        </p:nvSpPr>
        <p:spPr>
          <a:xfrm>
            <a:off x="0" y="6135694"/>
            <a:ext cx="10693400" cy="1427157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490246" y="4940897"/>
            <a:ext cx="259352" cy="311719"/>
            <a:chOff x="4833965" y="3983021"/>
            <a:chExt cx="360363" cy="344477"/>
          </a:xfrm>
          <a:solidFill>
            <a:schemeClr val="bg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833965" y="4179858"/>
              <a:ext cx="74614" cy="128588"/>
            </a:xfrm>
            <a:custGeom>
              <a:avLst/>
              <a:gdLst>
                <a:gd name="T0" fmla="*/ 18 w 20"/>
                <a:gd name="T1" fmla="*/ 0 h 34"/>
                <a:gd name="T2" fmla="*/ 2 w 20"/>
                <a:gd name="T3" fmla="*/ 0 h 34"/>
                <a:gd name="T4" fmla="*/ 0 w 20"/>
                <a:gd name="T5" fmla="*/ 2 h 34"/>
                <a:gd name="T6" fmla="*/ 0 w 20"/>
                <a:gd name="T7" fmla="*/ 32 h 34"/>
                <a:gd name="T8" fmla="*/ 2 w 20"/>
                <a:gd name="T9" fmla="*/ 34 h 34"/>
                <a:gd name="T10" fmla="*/ 18 w 20"/>
                <a:gd name="T11" fmla="*/ 34 h 34"/>
                <a:gd name="T12" fmla="*/ 20 w 20"/>
                <a:gd name="T13" fmla="*/ 32 h 34"/>
                <a:gd name="T14" fmla="*/ 20 w 20"/>
                <a:gd name="T15" fmla="*/ 2 h 34"/>
                <a:gd name="T16" fmla="*/ 18 w 20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20" y="33"/>
                    <a:pt x="20" y="3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916513" y="4194149"/>
              <a:ext cx="277815" cy="133349"/>
            </a:xfrm>
            <a:custGeom>
              <a:avLst/>
              <a:gdLst>
                <a:gd name="T0" fmla="*/ 73 w 74"/>
                <a:gd name="T1" fmla="*/ 13 h 35"/>
                <a:gd name="T2" fmla="*/ 59 w 74"/>
                <a:gd name="T3" fmla="*/ 8 h 35"/>
                <a:gd name="T4" fmla="*/ 47 w 74"/>
                <a:gd name="T5" fmla="*/ 12 h 35"/>
                <a:gd name="T6" fmla="*/ 47 w 74"/>
                <a:gd name="T7" fmla="*/ 14 h 35"/>
                <a:gd name="T8" fmla="*/ 45 w 74"/>
                <a:gd name="T9" fmla="*/ 21 h 35"/>
                <a:gd name="T10" fmla="*/ 38 w 74"/>
                <a:gd name="T11" fmla="*/ 24 h 35"/>
                <a:gd name="T12" fmla="*/ 18 w 74"/>
                <a:gd name="T13" fmla="*/ 24 h 35"/>
                <a:gd name="T14" fmla="*/ 16 w 74"/>
                <a:gd name="T15" fmla="*/ 22 h 35"/>
                <a:gd name="T16" fmla="*/ 18 w 74"/>
                <a:gd name="T17" fmla="*/ 20 h 35"/>
                <a:gd name="T18" fmla="*/ 38 w 74"/>
                <a:gd name="T19" fmla="*/ 20 h 35"/>
                <a:gd name="T20" fmla="*/ 42 w 74"/>
                <a:gd name="T21" fmla="*/ 18 h 35"/>
                <a:gd name="T22" fmla="*/ 43 w 74"/>
                <a:gd name="T23" fmla="*/ 14 h 35"/>
                <a:gd name="T24" fmla="*/ 38 w 74"/>
                <a:gd name="T25" fmla="*/ 8 h 35"/>
                <a:gd name="T26" fmla="*/ 27 w 74"/>
                <a:gd name="T27" fmla="*/ 8 h 35"/>
                <a:gd name="T28" fmla="*/ 26 w 74"/>
                <a:gd name="T29" fmla="*/ 8 h 35"/>
                <a:gd name="T30" fmla="*/ 25 w 74"/>
                <a:gd name="T31" fmla="*/ 7 h 35"/>
                <a:gd name="T32" fmla="*/ 8 w 74"/>
                <a:gd name="T33" fmla="*/ 0 h 35"/>
                <a:gd name="T34" fmla="*/ 2 w 74"/>
                <a:gd name="T35" fmla="*/ 0 h 35"/>
                <a:gd name="T36" fmla="*/ 0 w 74"/>
                <a:gd name="T37" fmla="*/ 2 h 35"/>
                <a:gd name="T38" fmla="*/ 0 w 74"/>
                <a:gd name="T39" fmla="*/ 24 h 35"/>
                <a:gd name="T40" fmla="*/ 1 w 74"/>
                <a:gd name="T41" fmla="*/ 26 h 35"/>
                <a:gd name="T42" fmla="*/ 16 w 74"/>
                <a:gd name="T43" fmla="*/ 31 h 35"/>
                <a:gd name="T44" fmla="*/ 32 w 74"/>
                <a:gd name="T45" fmla="*/ 35 h 35"/>
                <a:gd name="T46" fmla="*/ 49 w 74"/>
                <a:gd name="T47" fmla="*/ 29 h 35"/>
                <a:gd name="T48" fmla="*/ 73 w 74"/>
                <a:gd name="T49" fmla="*/ 16 h 35"/>
                <a:gd name="T50" fmla="*/ 74 w 74"/>
                <a:gd name="T51" fmla="*/ 14 h 35"/>
                <a:gd name="T52" fmla="*/ 73 w 74"/>
                <a:gd name="T5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35">
                  <a:moveTo>
                    <a:pt x="73" y="13"/>
                  </a:moveTo>
                  <a:cubicBezTo>
                    <a:pt x="69" y="8"/>
                    <a:pt x="65" y="7"/>
                    <a:pt x="59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7"/>
                    <a:pt x="47" y="19"/>
                    <a:pt x="45" y="21"/>
                  </a:cubicBezTo>
                  <a:cubicBezTo>
                    <a:pt x="43" y="23"/>
                    <a:pt x="41" y="24"/>
                    <a:pt x="3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0"/>
                    <a:pt x="41" y="19"/>
                    <a:pt x="42" y="18"/>
                  </a:cubicBezTo>
                  <a:cubicBezTo>
                    <a:pt x="43" y="17"/>
                    <a:pt x="43" y="16"/>
                    <a:pt x="43" y="14"/>
                  </a:cubicBezTo>
                  <a:cubicBezTo>
                    <a:pt x="43" y="12"/>
                    <a:pt x="42" y="8"/>
                    <a:pt x="3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3" y="6"/>
                    <a:pt x="17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2" y="30"/>
                    <a:pt x="16" y="31"/>
                  </a:cubicBezTo>
                  <a:cubicBezTo>
                    <a:pt x="24" y="34"/>
                    <a:pt x="28" y="35"/>
                    <a:pt x="32" y="35"/>
                  </a:cubicBezTo>
                  <a:cubicBezTo>
                    <a:pt x="37" y="35"/>
                    <a:pt x="41" y="33"/>
                    <a:pt x="49" y="29"/>
                  </a:cubicBezTo>
                  <a:cubicBezTo>
                    <a:pt x="54" y="26"/>
                    <a:pt x="62" y="21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4" y="14"/>
                    <a:pt x="74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037158" y="3983021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68875" y="4089402"/>
              <a:ext cx="104775" cy="104774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CF031A51-0B05-8046-90B0-7A17F62B7436}"/>
              </a:ext>
            </a:extLst>
          </p:cNvPr>
          <p:cNvGrpSpPr/>
          <p:nvPr/>
        </p:nvGrpSpPr>
        <p:grpSpPr>
          <a:xfrm>
            <a:off x="17756" y="0"/>
            <a:ext cx="10675644" cy="7562850"/>
            <a:chOff x="0" y="774867"/>
            <a:chExt cx="9144000" cy="608313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267A459-3260-6C4C-8E19-BA3CB9EB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74867"/>
              <a:ext cx="9144000" cy="6083133"/>
            </a:xfrm>
            <a:custGeom>
              <a:avLst/>
              <a:gdLst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9902 h 6083134"/>
                <a:gd name="connsiteX77" fmla="*/ 4160360 w 9144000"/>
                <a:gd name="connsiteY77" fmla="*/ 1520401 h 6083134"/>
                <a:gd name="connsiteX78" fmla="*/ 4163861 w 9144000"/>
                <a:gd name="connsiteY78" fmla="*/ 1516046 h 6083134"/>
                <a:gd name="connsiteX79" fmla="*/ 4163861 w 9144000"/>
                <a:gd name="connsiteY79" fmla="*/ 1497042 h 6083134"/>
                <a:gd name="connsiteX80" fmla="*/ 4139354 w 9144000"/>
                <a:gd name="connsiteY80" fmla="*/ 1452700 h 6083134"/>
                <a:gd name="connsiteX81" fmla="*/ 4072836 w 9144000"/>
                <a:gd name="connsiteY81" fmla="*/ 1392521 h 6083134"/>
                <a:gd name="connsiteX82" fmla="*/ 3852275 w 9144000"/>
                <a:gd name="connsiteY82" fmla="*/ 1259494 h 6083134"/>
                <a:gd name="connsiteX83" fmla="*/ 3558194 w 9144000"/>
                <a:gd name="connsiteY83" fmla="*/ 1132802 h 6083134"/>
                <a:gd name="connsiteX84" fmla="*/ 3232605 w 9144000"/>
                <a:gd name="connsiteY84" fmla="*/ 1018779 h 6083134"/>
                <a:gd name="connsiteX85" fmla="*/ 2528911 w 9144000"/>
                <a:gd name="connsiteY85" fmla="*/ 825574 h 6083134"/>
                <a:gd name="connsiteX86" fmla="*/ 1030499 w 9144000"/>
                <a:gd name="connsiteY86" fmla="*/ 515179 h 6083134"/>
                <a:gd name="connsiteX87" fmla="*/ 0 w 9144000"/>
                <a:gd name="connsiteY87" fmla="*/ 348488 h 6083134"/>
                <a:gd name="connsiteX88" fmla="*/ 0 w 9144000"/>
                <a:gd name="connsiteY8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0401 h 6083134"/>
                <a:gd name="connsiteX77" fmla="*/ 4163861 w 9144000"/>
                <a:gd name="connsiteY77" fmla="*/ 1516046 h 6083134"/>
                <a:gd name="connsiteX78" fmla="*/ 4163861 w 9144000"/>
                <a:gd name="connsiteY78" fmla="*/ 1497042 h 6083134"/>
                <a:gd name="connsiteX79" fmla="*/ 4139354 w 9144000"/>
                <a:gd name="connsiteY79" fmla="*/ 1452700 h 6083134"/>
                <a:gd name="connsiteX80" fmla="*/ 4072836 w 9144000"/>
                <a:gd name="connsiteY80" fmla="*/ 1392521 h 6083134"/>
                <a:gd name="connsiteX81" fmla="*/ 3852275 w 9144000"/>
                <a:gd name="connsiteY81" fmla="*/ 1259494 h 6083134"/>
                <a:gd name="connsiteX82" fmla="*/ 3558194 w 9144000"/>
                <a:gd name="connsiteY82" fmla="*/ 1132802 h 6083134"/>
                <a:gd name="connsiteX83" fmla="*/ 3232605 w 9144000"/>
                <a:gd name="connsiteY83" fmla="*/ 1018779 h 6083134"/>
                <a:gd name="connsiteX84" fmla="*/ 2528911 w 9144000"/>
                <a:gd name="connsiteY84" fmla="*/ 825574 h 6083134"/>
                <a:gd name="connsiteX85" fmla="*/ 1030499 w 9144000"/>
                <a:gd name="connsiteY85" fmla="*/ 515179 h 6083134"/>
                <a:gd name="connsiteX86" fmla="*/ 0 w 9144000"/>
                <a:gd name="connsiteY86" fmla="*/ 348488 h 6083134"/>
                <a:gd name="connsiteX87" fmla="*/ 0 w 9144000"/>
                <a:gd name="connsiteY87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0401 h 6083134"/>
                <a:gd name="connsiteX77" fmla="*/ 4163861 w 9144000"/>
                <a:gd name="connsiteY77" fmla="*/ 1497042 h 6083134"/>
                <a:gd name="connsiteX78" fmla="*/ 4139354 w 9144000"/>
                <a:gd name="connsiteY78" fmla="*/ 1452700 h 6083134"/>
                <a:gd name="connsiteX79" fmla="*/ 4072836 w 9144000"/>
                <a:gd name="connsiteY79" fmla="*/ 1392521 h 6083134"/>
                <a:gd name="connsiteX80" fmla="*/ 3852275 w 9144000"/>
                <a:gd name="connsiteY80" fmla="*/ 1259494 h 6083134"/>
                <a:gd name="connsiteX81" fmla="*/ 3558194 w 9144000"/>
                <a:gd name="connsiteY81" fmla="*/ 1132802 h 6083134"/>
                <a:gd name="connsiteX82" fmla="*/ 3232605 w 9144000"/>
                <a:gd name="connsiteY82" fmla="*/ 1018779 h 6083134"/>
                <a:gd name="connsiteX83" fmla="*/ 2528911 w 9144000"/>
                <a:gd name="connsiteY83" fmla="*/ 825574 h 6083134"/>
                <a:gd name="connsiteX84" fmla="*/ 1030499 w 9144000"/>
                <a:gd name="connsiteY84" fmla="*/ 515179 h 6083134"/>
                <a:gd name="connsiteX85" fmla="*/ 0 w 9144000"/>
                <a:gd name="connsiteY85" fmla="*/ 348488 h 6083134"/>
                <a:gd name="connsiteX86" fmla="*/ 0 w 9144000"/>
                <a:gd name="connsiteY86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3861 w 9144000"/>
                <a:gd name="connsiteY76" fmla="*/ 1497042 h 6083134"/>
                <a:gd name="connsiteX77" fmla="*/ 4139354 w 9144000"/>
                <a:gd name="connsiteY77" fmla="*/ 1452700 h 6083134"/>
                <a:gd name="connsiteX78" fmla="*/ 4072836 w 9144000"/>
                <a:gd name="connsiteY78" fmla="*/ 1392521 h 6083134"/>
                <a:gd name="connsiteX79" fmla="*/ 3852275 w 9144000"/>
                <a:gd name="connsiteY79" fmla="*/ 1259494 h 6083134"/>
                <a:gd name="connsiteX80" fmla="*/ 3558194 w 9144000"/>
                <a:gd name="connsiteY80" fmla="*/ 1132802 h 6083134"/>
                <a:gd name="connsiteX81" fmla="*/ 3232605 w 9144000"/>
                <a:gd name="connsiteY81" fmla="*/ 1018779 h 6083134"/>
                <a:gd name="connsiteX82" fmla="*/ 2528911 w 9144000"/>
                <a:gd name="connsiteY82" fmla="*/ 825574 h 6083134"/>
                <a:gd name="connsiteX83" fmla="*/ 1030499 w 9144000"/>
                <a:gd name="connsiteY83" fmla="*/ 515179 h 6083134"/>
                <a:gd name="connsiteX84" fmla="*/ 0 w 9144000"/>
                <a:gd name="connsiteY84" fmla="*/ 348488 h 6083134"/>
                <a:gd name="connsiteX85" fmla="*/ 0 w 9144000"/>
                <a:gd name="connsiteY85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3861 w 9144000"/>
                <a:gd name="connsiteY75" fmla="*/ 1497042 h 6083134"/>
                <a:gd name="connsiteX76" fmla="*/ 4139354 w 9144000"/>
                <a:gd name="connsiteY76" fmla="*/ 1452700 h 6083134"/>
                <a:gd name="connsiteX77" fmla="*/ 4072836 w 9144000"/>
                <a:gd name="connsiteY77" fmla="*/ 1392521 h 6083134"/>
                <a:gd name="connsiteX78" fmla="*/ 3852275 w 9144000"/>
                <a:gd name="connsiteY78" fmla="*/ 1259494 h 6083134"/>
                <a:gd name="connsiteX79" fmla="*/ 3558194 w 9144000"/>
                <a:gd name="connsiteY79" fmla="*/ 1132802 h 6083134"/>
                <a:gd name="connsiteX80" fmla="*/ 3232605 w 9144000"/>
                <a:gd name="connsiteY80" fmla="*/ 1018779 h 6083134"/>
                <a:gd name="connsiteX81" fmla="*/ 2528911 w 9144000"/>
                <a:gd name="connsiteY81" fmla="*/ 825574 h 6083134"/>
                <a:gd name="connsiteX82" fmla="*/ 1030499 w 9144000"/>
                <a:gd name="connsiteY82" fmla="*/ 515179 h 6083134"/>
                <a:gd name="connsiteX83" fmla="*/ 0 w 9144000"/>
                <a:gd name="connsiteY83" fmla="*/ 348488 h 6083134"/>
                <a:gd name="connsiteX84" fmla="*/ 0 w 9144000"/>
                <a:gd name="connsiteY84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3861 w 9144000"/>
                <a:gd name="connsiteY75" fmla="*/ 1497042 h 6083134"/>
                <a:gd name="connsiteX76" fmla="*/ 4139354 w 9144000"/>
                <a:gd name="connsiteY76" fmla="*/ 1452700 h 6083134"/>
                <a:gd name="connsiteX77" fmla="*/ 4072836 w 9144000"/>
                <a:gd name="connsiteY77" fmla="*/ 1392521 h 6083134"/>
                <a:gd name="connsiteX78" fmla="*/ 3852275 w 9144000"/>
                <a:gd name="connsiteY78" fmla="*/ 1259494 h 6083134"/>
                <a:gd name="connsiteX79" fmla="*/ 3558194 w 9144000"/>
                <a:gd name="connsiteY79" fmla="*/ 1132802 h 6083134"/>
                <a:gd name="connsiteX80" fmla="*/ 3232605 w 9144000"/>
                <a:gd name="connsiteY80" fmla="*/ 1018779 h 6083134"/>
                <a:gd name="connsiteX81" fmla="*/ 2528911 w 9144000"/>
                <a:gd name="connsiteY81" fmla="*/ 825574 h 6083134"/>
                <a:gd name="connsiteX82" fmla="*/ 1030499 w 9144000"/>
                <a:gd name="connsiteY82" fmla="*/ 515179 h 6083134"/>
                <a:gd name="connsiteX83" fmla="*/ 0 w 9144000"/>
                <a:gd name="connsiteY83" fmla="*/ 348488 h 6083134"/>
                <a:gd name="connsiteX84" fmla="*/ 0 w 9144000"/>
                <a:gd name="connsiteY84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94255 h 6083134"/>
                <a:gd name="connsiteX32" fmla="*/ 2528911 w 9144000"/>
                <a:gd name="connsiteY32" fmla="*/ 3399797 h 6083134"/>
                <a:gd name="connsiteX33" fmla="*/ 2563921 w 9144000"/>
                <a:gd name="connsiteY33" fmla="*/ 3470270 h 6083134"/>
                <a:gd name="connsiteX34" fmla="*/ 2640942 w 9144000"/>
                <a:gd name="connsiteY34" fmla="*/ 3558954 h 6083134"/>
                <a:gd name="connsiteX35" fmla="*/ 2977035 w 9144000"/>
                <a:gd name="connsiteY35" fmla="*/ 3787000 h 6083134"/>
                <a:gd name="connsiteX36" fmla="*/ 3491676 w 9144000"/>
                <a:gd name="connsiteY36" fmla="*/ 4018213 h 6083134"/>
                <a:gd name="connsiteX37" fmla="*/ 4104345 w 9144000"/>
                <a:gd name="connsiteY37" fmla="*/ 4230422 h 6083134"/>
                <a:gd name="connsiteX38" fmla="*/ 4769528 w 9144000"/>
                <a:gd name="connsiteY38" fmla="*/ 4414126 h 6083134"/>
                <a:gd name="connsiteX39" fmla="*/ 6183917 w 9144000"/>
                <a:gd name="connsiteY39" fmla="*/ 4727688 h 6083134"/>
                <a:gd name="connsiteX40" fmla="*/ 7661324 w 9144000"/>
                <a:gd name="connsiteY40" fmla="*/ 4977905 h 6083134"/>
                <a:gd name="connsiteX41" fmla="*/ 9144000 w 9144000"/>
                <a:gd name="connsiteY41" fmla="*/ 5180860 h 6083134"/>
                <a:gd name="connsiteX42" fmla="*/ 9144000 w 9144000"/>
                <a:gd name="connsiteY42" fmla="*/ 6083134 h 6083134"/>
                <a:gd name="connsiteX43" fmla="*/ 4375201 w 9144000"/>
                <a:gd name="connsiteY43" fmla="*/ 6083134 h 6083134"/>
                <a:gd name="connsiteX44" fmla="*/ 3764751 w 9144000"/>
                <a:gd name="connsiteY44" fmla="*/ 5874251 h 6083134"/>
                <a:gd name="connsiteX45" fmla="*/ 3001541 w 9144000"/>
                <a:gd name="connsiteY45" fmla="*/ 5582860 h 6083134"/>
                <a:gd name="connsiteX46" fmla="*/ 2252335 w 9144000"/>
                <a:gd name="connsiteY46" fmla="*/ 5234456 h 6083134"/>
                <a:gd name="connsiteX47" fmla="*/ 1524135 w 9144000"/>
                <a:gd name="connsiteY47" fmla="*/ 4797369 h 6083134"/>
                <a:gd name="connsiteX48" fmla="*/ 1181040 w 9144000"/>
                <a:gd name="connsiteY48" fmla="*/ 4521814 h 6083134"/>
                <a:gd name="connsiteX49" fmla="*/ 879957 w 9144000"/>
                <a:gd name="connsiteY49" fmla="*/ 4186080 h 6083134"/>
                <a:gd name="connsiteX50" fmla="*/ 673400 w 9144000"/>
                <a:gd name="connsiteY50" fmla="*/ 3774331 h 6083134"/>
                <a:gd name="connsiteX51" fmla="*/ 641892 w 9144000"/>
                <a:gd name="connsiteY51" fmla="*/ 3315072 h 6083134"/>
                <a:gd name="connsiteX52" fmla="*/ 645393 w 9144000"/>
                <a:gd name="connsiteY52" fmla="*/ 3286567 h 6083134"/>
                <a:gd name="connsiteX53" fmla="*/ 648456 w 9144000"/>
                <a:gd name="connsiteY53" fmla="*/ 3269938 h 6083134"/>
                <a:gd name="connsiteX54" fmla="*/ 652395 w 9144000"/>
                <a:gd name="connsiteY54" fmla="*/ 3254894 h 6083134"/>
                <a:gd name="connsiteX55" fmla="*/ 655458 w 9144000"/>
                <a:gd name="connsiteY55" fmla="*/ 3246579 h 6083134"/>
                <a:gd name="connsiteX56" fmla="*/ 655896 w 9144000"/>
                <a:gd name="connsiteY56" fmla="*/ 3238265 h 6083134"/>
                <a:gd name="connsiteX57" fmla="*/ 655896 w 9144000"/>
                <a:gd name="connsiteY57" fmla="*/ 3235890 h 6083134"/>
                <a:gd name="connsiteX58" fmla="*/ 658959 w 9144000"/>
                <a:gd name="connsiteY58" fmla="*/ 3230347 h 6083134"/>
                <a:gd name="connsiteX59" fmla="*/ 666398 w 9144000"/>
                <a:gd name="connsiteY59" fmla="*/ 3207384 h 6083134"/>
                <a:gd name="connsiteX60" fmla="*/ 694406 w 9144000"/>
                <a:gd name="connsiteY60" fmla="*/ 3115533 h 6083134"/>
                <a:gd name="connsiteX61" fmla="*/ 778429 w 9144000"/>
                <a:gd name="connsiteY61" fmla="*/ 2925494 h 6083134"/>
                <a:gd name="connsiteX62" fmla="*/ 1062007 w 9144000"/>
                <a:gd name="connsiteY62" fmla="*/ 2548585 h 6083134"/>
                <a:gd name="connsiteX63" fmla="*/ 1506630 w 9144000"/>
                <a:gd name="connsiteY63" fmla="*/ 2222354 h 6083134"/>
                <a:gd name="connsiteX64" fmla="*/ 2031774 w 9144000"/>
                <a:gd name="connsiteY64" fmla="*/ 2016479 h 6083134"/>
                <a:gd name="connsiteX65" fmla="*/ 2532412 w 9144000"/>
                <a:gd name="connsiteY65" fmla="*/ 1905623 h 6083134"/>
                <a:gd name="connsiteX66" fmla="*/ 2984036 w 9144000"/>
                <a:gd name="connsiteY66" fmla="*/ 1851779 h 6083134"/>
                <a:gd name="connsiteX67" fmla="*/ 3386647 w 9144000"/>
                <a:gd name="connsiteY67" fmla="*/ 1816939 h 6083134"/>
                <a:gd name="connsiteX68" fmla="*/ 3726241 w 9144000"/>
                <a:gd name="connsiteY68" fmla="*/ 1782099 h 6083134"/>
                <a:gd name="connsiteX69" fmla="*/ 3967807 w 9144000"/>
                <a:gd name="connsiteY69" fmla="*/ 1740924 h 6083134"/>
                <a:gd name="connsiteX70" fmla="*/ 4030824 w 9144000"/>
                <a:gd name="connsiteY70" fmla="*/ 1725087 h 6083134"/>
                <a:gd name="connsiteX71" fmla="*/ 4072836 w 9144000"/>
                <a:gd name="connsiteY71" fmla="*/ 1709251 h 6083134"/>
                <a:gd name="connsiteX72" fmla="*/ 4111347 w 9144000"/>
                <a:gd name="connsiteY72" fmla="*/ 1680745 h 6083134"/>
                <a:gd name="connsiteX73" fmla="*/ 4142855 w 9144000"/>
                <a:gd name="connsiteY73" fmla="*/ 1623734 h 6083134"/>
                <a:gd name="connsiteX74" fmla="*/ 4139354 w 9144000"/>
                <a:gd name="connsiteY74" fmla="*/ 1452700 h 6083134"/>
                <a:gd name="connsiteX75" fmla="*/ 4072836 w 9144000"/>
                <a:gd name="connsiteY75" fmla="*/ 1392521 h 6083134"/>
                <a:gd name="connsiteX76" fmla="*/ 3852275 w 9144000"/>
                <a:gd name="connsiteY76" fmla="*/ 1259494 h 6083134"/>
                <a:gd name="connsiteX77" fmla="*/ 3558194 w 9144000"/>
                <a:gd name="connsiteY77" fmla="*/ 1132802 h 6083134"/>
                <a:gd name="connsiteX78" fmla="*/ 3232605 w 9144000"/>
                <a:gd name="connsiteY78" fmla="*/ 1018779 h 6083134"/>
                <a:gd name="connsiteX79" fmla="*/ 2528911 w 9144000"/>
                <a:gd name="connsiteY79" fmla="*/ 825574 h 6083134"/>
                <a:gd name="connsiteX80" fmla="*/ 1030499 w 9144000"/>
                <a:gd name="connsiteY80" fmla="*/ 515179 h 6083134"/>
                <a:gd name="connsiteX81" fmla="*/ 0 w 9144000"/>
                <a:gd name="connsiteY81" fmla="*/ 348488 h 6083134"/>
                <a:gd name="connsiteX82" fmla="*/ 0 w 9144000"/>
                <a:gd name="connsiteY82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94255 h 6083134"/>
                <a:gd name="connsiteX31" fmla="*/ 2528911 w 9144000"/>
                <a:gd name="connsiteY31" fmla="*/ 3399797 h 6083134"/>
                <a:gd name="connsiteX32" fmla="*/ 2563921 w 9144000"/>
                <a:gd name="connsiteY32" fmla="*/ 3470270 h 6083134"/>
                <a:gd name="connsiteX33" fmla="*/ 2640942 w 9144000"/>
                <a:gd name="connsiteY33" fmla="*/ 3558954 h 6083134"/>
                <a:gd name="connsiteX34" fmla="*/ 2977035 w 9144000"/>
                <a:gd name="connsiteY34" fmla="*/ 3787000 h 6083134"/>
                <a:gd name="connsiteX35" fmla="*/ 3491676 w 9144000"/>
                <a:gd name="connsiteY35" fmla="*/ 4018213 h 6083134"/>
                <a:gd name="connsiteX36" fmla="*/ 4104345 w 9144000"/>
                <a:gd name="connsiteY36" fmla="*/ 4230422 h 6083134"/>
                <a:gd name="connsiteX37" fmla="*/ 4769528 w 9144000"/>
                <a:gd name="connsiteY37" fmla="*/ 4414126 h 6083134"/>
                <a:gd name="connsiteX38" fmla="*/ 6183917 w 9144000"/>
                <a:gd name="connsiteY38" fmla="*/ 4727688 h 6083134"/>
                <a:gd name="connsiteX39" fmla="*/ 7661324 w 9144000"/>
                <a:gd name="connsiteY39" fmla="*/ 4977905 h 6083134"/>
                <a:gd name="connsiteX40" fmla="*/ 9144000 w 9144000"/>
                <a:gd name="connsiteY40" fmla="*/ 5180860 h 6083134"/>
                <a:gd name="connsiteX41" fmla="*/ 9144000 w 9144000"/>
                <a:gd name="connsiteY41" fmla="*/ 6083134 h 6083134"/>
                <a:gd name="connsiteX42" fmla="*/ 4375201 w 9144000"/>
                <a:gd name="connsiteY42" fmla="*/ 6083134 h 6083134"/>
                <a:gd name="connsiteX43" fmla="*/ 3764751 w 9144000"/>
                <a:gd name="connsiteY43" fmla="*/ 5874251 h 6083134"/>
                <a:gd name="connsiteX44" fmla="*/ 3001541 w 9144000"/>
                <a:gd name="connsiteY44" fmla="*/ 5582860 h 6083134"/>
                <a:gd name="connsiteX45" fmla="*/ 2252335 w 9144000"/>
                <a:gd name="connsiteY45" fmla="*/ 5234456 h 6083134"/>
                <a:gd name="connsiteX46" fmla="*/ 1524135 w 9144000"/>
                <a:gd name="connsiteY46" fmla="*/ 4797369 h 6083134"/>
                <a:gd name="connsiteX47" fmla="*/ 1181040 w 9144000"/>
                <a:gd name="connsiteY47" fmla="*/ 4521814 h 6083134"/>
                <a:gd name="connsiteX48" fmla="*/ 879957 w 9144000"/>
                <a:gd name="connsiteY48" fmla="*/ 4186080 h 6083134"/>
                <a:gd name="connsiteX49" fmla="*/ 673400 w 9144000"/>
                <a:gd name="connsiteY49" fmla="*/ 3774331 h 6083134"/>
                <a:gd name="connsiteX50" fmla="*/ 641892 w 9144000"/>
                <a:gd name="connsiteY50" fmla="*/ 3315072 h 6083134"/>
                <a:gd name="connsiteX51" fmla="*/ 645393 w 9144000"/>
                <a:gd name="connsiteY51" fmla="*/ 3286567 h 6083134"/>
                <a:gd name="connsiteX52" fmla="*/ 648456 w 9144000"/>
                <a:gd name="connsiteY52" fmla="*/ 3269938 h 6083134"/>
                <a:gd name="connsiteX53" fmla="*/ 652395 w 9144000"/>
                <a:gd name="connsiteY53" fmla="*/ 3254894 h 6083134"/>
                <a:gd name="connsiteX54" fmla="*/ 655458 w 9144000"/>
                <a:gd name="connsiteY54" fmla="*/ 3246579 h 6083134"/>
                <a:gd name="connsiteX55" fmla="*/ 655896 w 9144000"/>
                <a:gd name="connsiteY55" fmla="*/ 3238265 h 6083134"/>
                <a:gd name="connsiteX56" fmla="*/ 655896 w 9144000"/>
                <a:gd name="connsiteY56" fmla="*/ 3235890 h 6083134"/>
                <a:gd name="connsiteX57" fmla="*/ 658959 w 9144000"/>
                <a:gd name="connsiteY57" fmla="*/ 3230347 h 6083134"/>
                <a:gd name="connsiteX58" fmla="*/ 666398 w 9144000"/>
                <a:gd name="connsiteY58" fmla="*/ 3207384 h 6083134"/>
                <a:gd name="connsiteX59" fmla="*/ 694406 w 9144000"/>
                <a:gd name="connsiteY59" fmla="*/ 3115533 h 6083134"/>
                <a:gd name="connsiteX60" fmla="*/ 778429 w 9144000"/>
                <a:gd name="connsiteY60" fmla="*/ 2925494 h 6083134"/>
                <a:gd name="connsiteX61" fmla="*/ 1062007 w 9144000"/>
                <a:gd name="connsiteY61" fmla="*/ 2548585 h 6083134"/>
                <a:gd name="connsiteX62" fmla="*/ 1506630 w 9144000"/>
                <a:gd name="connsiteY62" fmla="*/ 2222354 h 6083134"/>
                <a:gd name="connsiteX63" fmla="*/ 2031774 w 9144000"/>
                <a:gd name="connsiteY63" fmla="*/ 2016479 h 6083134"/>
                <a:gd name="connsiteX64" fmla="*/ 2532412 w 9144000"/>
                <a:gd name="connsiteY64" fmla="*/ 1905623 h 6083134"/>
                <a:gd name="connsiteX65" fmla="*/ 2984036 w 9144000"/>
                <a:gd name="connsiteY65" fmla="*/ 1851779 h 6083134"/>
                <a:gd name="connsiteX66" fmla="*/ 3386647 w 9144000"/>
                <a:gd name="connsiteY66" fmla="*/ 1816939 h 6083134"/>
                <a:gd name="connsiteX67" fmla="*/ 3726241 w 9144000"/>
                <a:gd name="connsiteY67" fmla="*/ 1782099 h 6083134"/>
                <a:gd name="connsiteX68" fmla="*/ 3967807 w 9144000"/>
                <a:gd name="connsiteY68" fmla="*/ 1740924 h 6083134"/>
                <a:gd name="connsiteX69" fmla="*/ 4030824 w 9144000"/>
                <a:gd name="connsiteY69" fmla="*/ 1725087 h 6083134"/>
                <a:gd name="connsiteX70" fmla="*/ 4072836 w 9144000"/>
                <a:gd name="connsiteY70" fmla="*/ 1709251 h 6083134"/>
                <a:gd name="connsiteX71" fmla="*/ 4111347 w 9144000"/>
                <a:gd name="connsiteY71" fmla="*/ 1680745 h 6083134"/>
                <a:gd name="connsiteX72" fmla="*/ 4142855 w 9144000"/>
                <a:gd name="connsiteY72" fmla="*/ 1623734 h 6083134"/>
                <a:gd name="connsiteX73" fmla="*/ 4139354 w 9144000"/>
                <a:gd name="connsiteY73" fmla="*/ 1452700 h 6083134"/>
                <a:gd name="connsiteX74" fmla="*/ 4072836 w 9144000"/>
                <a:gd name="connsiteY74" fmla="*/ 1392521 h 6083134"/>
                <a:gd name="connsiteX75" fmla="*/ 3852275 w 9144000"/>
                <a:gd name="connsiteY75" fmla="*/ 1259494 h 6083134"/>
                <a:gd name="connsiteX76" fmla="*/ 3558194 w 9144000"/>
                <a:gd name="connsiteY76" fmla="*/ 1132802 h 6083134"/>
                <a:gd name="connsiteX77" fmla="*/ 3232605 w 9144000"/>
                <a:gd name="connsiteY77" fmla="*/ 1018779 h 6083134"/>
                <a:gd name="connsiteX78" fmla="*/ 2528911 w 9144000"/>
                <a:gd name="connsiteY78" fmla="*/ 825574 h 6083134"/>
                <a:gd name="connsiteX79" fmla="*/ 1030499 w 9144000"/>
                <a:gd name="connsiteY79" fmla="*/ 515179 h 6083134"/>
                <a:gd name="connsiteX80" fmla="*/ 0 w 9144000"/>
                <a:gd name="connsiteY80" fmla="*/ 348488 h 6083134"/>
                <a:gd name="connsiteX81" fmla="*/ 0 w 9144000"/>
                <a:gd name="connsiteY81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94255 h 6083134"/>
                <a:gd name="connsiteX30" fmla="*/ 2528911 w 9144000"/>
                <a:gd name="connsiteY30" fmla="*/ 3399797 h 6083134"/>
                <a:gd name="connsiteX31" fmla="*/ 2563921 w 9144000"/>
                <a:gd name="connsiteY31" fmla="*/ 3470270 h 6083134"/>
                <a:gd name="connsiteX32" fmla="*/ 2640942 w 9144000"/>
                <a:gd name="connsiteY32" fmla="*/ 3558954 h 6083134"/>
                <a:gd name="connsiteX33" fmla="*/ 2977035 w 9144000"/>
                <a:gd name="connsiteY33" fmla="*/ 3787000 h 6083134"/>
                <a:gd name="connsiteX34" fmla="*/ 3491676 w 9144000"/>
                <a:gd name="connsiteY34" fmla="*/ 4018213 h 6083134"/>
                <a:gd name="connsiteX35" fmla="*/ 4104345 w 9144000"/>
                <a:gd name="connsiteY35" fmla="*/ 4230422 h 6083134"/>
                <a:gd name="connsiteX36" fmla="*/ 4769528 w 9144000"/>
                <a:gd name="connsiteY36" fmla="*/ 4414126 h 6083134"/>
                <a:gd name="connsiteX37" fmla="*/ 6183917 w 9144000"/>
                <a:gd name="connsiteY37" fmla="*/ 4727688 h 6083134"/>
                <a:gd name="connsiteX38" fmla="*/ 7661324 w 9144000"/>
                <a:gd name="connsiteY38" fmla="*/ 4977905 h 6083134"/>
                <a:gd name="connsiteX39" fmla="*/ 9144000 w 9144000"/>
                <a:gd name="connsiteY39" fmla="*/ 5180860 h 6083134"/>
                <a:gd name="connsiteX40" fmla="*/ 9144000 w 9144000"/>
                <a:gd name="connsiteY40" fmla="*/ 6083134 h 6083134"/>
                <a:gd name="connsiteX41" fmla="*/ 4375201 w 9144000"/>
                <a:gd name="connsiteY41" fmla="*/ 6083134 h 6083134"/>
                <a:gd name="connsiteX42" fmla="*/ 3764751 w 9144000"/>
                <a:gd name="connsiteY42" fmla="*/ 5874251 h 6083134"/>
                <a:gd name="connsiteX43" fmla="*/ 3001541 w 9144000"/>
                <a:gd name="connsiteY43" fmla="*/ 5582860 h 6083134"/>
                <a:gd name="connsiteX44" fmla="*/ 2252335 w 9144000"/>
                <a:gd name="connsiteY44" fmla="*/ 5234456 h 6083134"/>
                <a:gd name="connsiteX45" fmla="*/ 1524135 w 9144000"/>
                <a:gd name="connsiteY45" fmla="*/ 4797369 h 6083134"/>
                <a:gd name="connsiteX46" fmla="*/ 1181040 w 9144000"/>
                <a:gd name="connsiteY46" fmla="*/ 4521814 h 6083134"/>
                <a:gd name="connsiteX47" fmla="*/ 879957 w 9144000"/>
                <a:gd name="connsiteY47" fmla="*/ 4186080 h 6083134"/>
                <a:gd name="connsiteX48" fmla="*/ 673400 w 9144000"/>
                <a:gd name="connsiteY48" fmla="*/ 3774331 h 6083134"/>
                <a:gd name="connsiteX49" fmla="*/ 641892 w 9144000"/>
                <a:gd name="connsiteY49" fmla="*/ 3315072 h 6083134"/>
                <a:gd name="connsiteX50" fmla="*/ 645393 w 9144000"/>
                <a:gd name="connsiteY50" fmla="*/ 3286567 h 6083134"/>
                <a:gd name="connsiteX51" fmla="*/ 648456 w 9144000"/>
                <a:gd name="connsiteY51" fmla="*/ 3269938 h 6083134"/>
                <a:gd name="connsiteX52" fmla="*/ 652395 w 9144000"/>
                <a:gd name="connsiteY52" fmla="*/ 3254894 h 6083134"/>
                <a:gd name="connsiteX53" fmla="*/ 655458 w 9144000"/>
                <a:gd name="connsiteY53" fmla="*/ 3246579 h 6083134"/>
                <a:gd name="connsiteX54" fmla="*/ 655896 w 9144000"/>
                <a:gd name="connsiteY54" fmla="*/ 3238265 h 6083134"/>
                <a:gd name="connsiteX55" fmla="*/ 655896 w 9144000"/>
                <a:gd name="connsiteY55" fmla="*/ 3235890 h 6083134"/>
                <a:gd name="connsiteX56" fmla="*/ 658959 w 9144000"/>
                <a:gd name="connsiteY56" fmla="*/ 3230347 h 6083134"/>
                <a:gd name="connsiteX57" fmla="*/ 666398 w 9144000"/>
                <a:gd name="connsiteY57" fmla="*/ 3207384 h 6083134"/>
                <a:gd name="connsiteX58" fmla="*/ 694406 w 9144000"/>
                <a:gd name="connsiteY58" fmla="*/ 3115533 h 6083134"/>
                <a:gd name="connsiteX59" fmla="*/ 778429 w 9144000"/>
                <a:gd name="connsiteY59" fmla="*/ 2925494 h 6083134"/>
                <a:gd name="connsiteX60" fmla="*/ 1062007 w 9144000"/>
                <a:gd name="connsiteY60" fmla="*/ 2548585 h 6083134"/>
                <a:gd name="connsiteX61" fmla="*/ 1506630 w 9144000"/>
                <a:gd name="connsiteY61" fmla="*/ 2222354 h 6083134"/>
                <a:gd name="connsiteX62" fmla="*/ 2031774 w 9144000"/>
                <a:gd name="connsiteY62" fmla="*/ 2016479 h 6083134"/>
                <a:gd name="connsiteX63" fmla="*/ 2532412 w 9144000"/>
                <a:gd name="connsiteY63" fmla="*/ 1905623 h 6083134"/>
                <a:gd name="connsiteX64" fmla="*/ 2984036 w 9144000"/>
                <a:gd name="connsiteY64" fmla="*/ 1851779 h 6083134"/>
                <a:gd name="connsiteX65" fmla="*/ 3386647 w 9144000"/>
                <a:gd name="connsiteY65" fmla="*/ 1816939 h 6083134"/>
                <a:gd name="connsiteX66" fmla="*/ 3726241 w 9144000"/>
                <a:gd name="connsiteY66" fmla="*/ 1782099 h 6083134"/>
                <a:gd name="connsiteX67" fmla="*/ 3967807 w 9144000"/>
                <a:gd name="connsiteY67" fmla="*/ 1740924 h 6083134"/>
                <a:gd name="connsiteX68" fmla="*/ 4030824 w 9144000"/>
                <a:gd name="connsiteY68" fmla="*/ 1725087 h 6083134"/>
                <a:gd name="connsiteX69" fmla="*/ 4072836 w 9144000"/>
                <a:gd name="connsiteY69" fmla="*/ 1709251 h 6083134"/>
                <a:gd name="connsiteX70" fmla="*/ 4111347 w 9144000"/>
                <a:gd name="connsiteY70" fmla="*/ 1680745 h 6083134"/>
                <a:gd name="connsiteX71" fmla="*/ 4142855 w 9144000"/>
                <a:gd name="connsiteY71" fmla="*/ 1623734 h 6083134"/>
                <a:gd name="connsiteX72" fmla="*/ 4139354 w 9144000"/>
                <a:gd name="connsiteY72" fmla="*/ 1452700 h 6083134"/>
                <a:gd name="connsiteX73" fmla="*/ 4072836 w 9144000"/>
                <a:gd name="connsiteY73" fmla="*/ 1392521 h 6083134"/>
                <a:gd name="connsiteX74" fmla="*/ 3852275 w 9144000"/>
                <a:gd name="connsiteY74" fmla="*/ 1259494 h 6083134"/>
                <a:gd name="connsiteX75" fmla="*/ 3558194 w 9144000"/>
                <a:gd name="connsiteY75" fmla="*/ 1132802 h 6083134"/>
                <a:gd name="connsiteX76" fmla="*/ 3232605 w 9144000"/>
                <a:gd name="connsiteY76" fmla="*/ 1018779 h 6083134"/>
                <a:gd name="connsiteX77" fmla="*/ 2528911 w 9144000"/>
                <a:gd name="connsiteY77" fmla="*/ 825574 h 6083134"/>
                <a:gd name="connsiteX78" fmla="*/ 1030499 w 9144000"/>
                <a:gd name="connsiteY78" fmla="*/ 515179 h 6083134"/>
                <a:gd name="connsiteX79" fmla="*/ 0 w 9144000"/>
                <a:gd name="connsiteY79" fmla="*/ 348488 h 6083134"/>
                <a:gd name="connsiteX80" fmla="*/ 0 w 9144000"/>
                <a:gd name="connsiteY80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94255 h 6083134"/>
                <a:gd name="connsiteX30" fmla="*/ 2563921 w 9144000"/>
                <a:gd name="connsiteY30" fmla="*/ 3470270 h 6083134"/>
                <a:gd name="connsiteX31" fmla="*/ 2640942 w 9144000"/>
                <a:gd name="connsiteY31" fmla="*/ 3558954 h 6083134"/>
                <a:gd name="connsiteX32" fmla="*/ 2977035 w 9144000"/>
                <a:gd name="connsiteY32" fmla="*/ 3787000 h 6083134"/>
                <a:gd name="connsiteX33" fmla="*/ 3491676 w 9144000"/>
                <a:gd name="connsiteY33" fmla="*/ 4018213 h 6083134"/>
                <a:gd name="connsiteX34" fmla="*/ 4104345 w 9144000"/>
                <a:gd name="connsiteY34" fmla="*/ 4230422 h 6083134"/>
                <a:gd name="connsiteX35" fmla="*/ 4769528 w 9144000"/>
                <a:gd name="connsiteY35" fmla="*/ 4414126 h 6083134"/>
                <a:gd name="connsiteX36" fmla="*/ 6183917 w 9144000"/>
                <a:gd name="connsiteY36" fmla="*/ 4727688 h 6083134"/>
                <a:gd name="connsiteX37" fmla="*/ 7661324 w 9144000"/>
                <a:gd name="connsiteY37" fmla="*/ 4977905 h 6083134"/>
                <a:gd name="connsiteX38" fmla="*/ 9144000 w 9144000"/>
                <a:gd name="connsiteY38" fmla="*/ 5180860 h 6083134"/>
                <a:gd name="connsiteX39" fmla="*/ 9144000 w 9144000"/>
                <a:gd name="connsiteY39" fmla="*/ 6083134 h 6083134"/>
                <a:gd name="connsiteX40" fmla="*/ 4375201 w 9144000"/>
                <a:gd name="connsiteY40" fmla="*/ 6083134 h 6083134"/>
                <a:gd name="connsiteX41" fmla="*/ 3764751 w 9144000"/>
                <a:gd name="connsiteY41" fmla="*/ 5874251 h 6083134"/>
                <a:gd name="connsiteX42" fmla="*/ 3001541 w 9144000"/>
                <a:gd name="connsiteY42" fmla="*/ 5582860 h 6083134"/>
                <a:gd name="connsiteX43" fmla="*/ 2252335 w 9144000"/>
                <a:gd name="connsiteY43" fmla="*/ 5234456 h 6083134"/>
                <a:gd name="connsiteX44" fmla="*/ 1524135 w 9144000"/>
                <a:gd name="connsiteY44" fmla="*/ 4797369 h 6083134"/>
                <a:gd name="connsiteX45" fmla="*/ 1181040 w 9144000"/>
                <a:gd name="connsiteY45" fmla="*/ 4521814 h 6083134"/>
                <a:gd name="connsiteX46" fmla="*/ 879957 w 9144000"/>
                <a:gd name="connsiteY46" fmla="*/ 4186080 h 6083134"/>
                <a:gd name="connsiteX47" fmla="*/ 673400 w 9144000"/>
                <a:gd name="connsiteY47" fmla="*/ 3774331 h 6083134"/>
                <a:gd name="connsiteX48" fmla="*/ 641892 w 9144000"/>
                <a:gd name="connsiteY48" fmla="*/ 3315072 h 6083134"/>
                <a:gd name="connsiteX49" fmla="*/ 645393 w 9144000"/>
                <a:gd name="connsiteY49" fmla="*/ 3286567 h 6083134"/>
                <a:gd name="connsiteX50" fmla="*/ 648456 w 9144000"/>
                <a:gd name="connsiteY50" fmla="*/ 3269938 h 6083134"/>
                <a:gd name="connsiteX51" fmla="*/ 652395 w 9144000"/>
                <a:gd name="connsiteY51" fmla="*/ 3254894 h 6083134"/>
                <a:gd name="connsiteX52" fmla="*/ 655458 w 9144000"/>
                <a:gd name="connsiteY52" fmla="*/ 3246579 h 6083134"/>
                <a:gd name="connsiteX53" fmla="*/ 655896 w 9144000"/>
                <a:gd name="connsiteY53" fmla="*/ 3238265 h 6083134"/>
                <a:gd name="connsiteX54" fmla="*/ 655896 w 9144000"/>
                <a:gd name="connsiteY54" fmla="*/ 3235890 h 6083134"/>
                <a:gd name="connsiteX55" fmla="*/ 658959 w 9144000"/>
                <a:gd name="connsiteY55" fmla="*/ 3230347 h 6083134"/>
                <a:gd name="connsiteX56" fmla="*/ 666398 w 9144000"/>
                <a:gd name="connsiteY56" fmla="*/ 3207384 h 6083134"/>
                <a:gd name="connsiteX57" fmla="*/ 694406 w 9144000"/>
                <a:gd name="connsiteY57" fmla="*/ 3115533 h 6083134"/>
                <a:gd name="connsiteX58" fmla="*/ 778429 w 9144000"/>
                <a:gd name="connsiteY58" fmla="*/ 2925494 h 6083134"/>
                <a:gd name="connsiteX59" fmla="*/ 1062007 w 9144000"/>
                <a:gd name="connsiteY59" fmla="*/ 2548585 h 6083134"/>
                <a:gd name="connsiteX60" fmla="*/ 1506630 w 9144000"/>
                <a:gd name="connsiteY60" fmla="*/ 2222354 h 6083134"/>
                <a:gd name="connsiteX61" fmla="*/ 2031774 w 9144000"/>
                <a:gd name="connsiteY61" fmla="*/ 2016479 h 6083134"/>
                <a:gd name="connsiteX62" fmla="*/ 2532412 w 9144000"/>
                <a:gd name="connsiteY62" fmla="*/ 1905623 h 6083134"/>
                <a:gd name="connsiteX63" fmla="*/ 2984036 w 9144000"/>
                <a:gd name="connsiteY63" fmla="*/ 1851779 h 6083134"/>
                <a:gd name="connsiteX64" fmla="*/ 3386647 w 9144000"/>
                <a:gd name="connsiteY64" fmla="*/ 1816939 h 6083134"/>
                <a:gd name="connsiteX65" fmla="*/ 3726241 w 9144000"/>
                <a:gd name="connsiteY65" fmla="*/ 1782099 h 6083134"/>
                <a:gd name="connsiteX66" fmla="*/ 3967807 w 9144000"/>
                <a:gd name="connsiteY66" fmla="*/ 1740924 h 6083134"/>
                <a:gd name="connsiteX67" fmla="*/ 4030824 w 9144000"/>
                <a:gd name="connsiteY67" fmla="*/ 1725087 h 6083134"/>
                <a:gd name="connsiteX68" fmla="*/ 4072836 w 9144000"/>
                <a:gd name="connsiteY68" fmla="*/ 1709251 h 6083134"/>
                <a:gd name="connsiteX69" fmla="*/ 4111347 w 9144000"/>
                <a:gd name="connsiteY69" fmla="*/ 1680745 h 6083134"/>
                <a:gd name="connsiteX70" fmla="*/ 4142855 w 9144000"/>
                <a:gd name="connsiteY70" fmla="*/ 1623734 h 6083134"/>
                <a:gd name="connsiteX71" fmla="*/ 4139354 w 9144000"/>
                <a:gd name="connsiteY71" fmla="*/ 1452700 h 6083134"/>
                <a:gd name="connsiteX72" fmla="*/ 4072836 w 9144000"/>
                <a:gd name="connsiteY72" fmla="*/ 1392521 h 6083134"/>
                <a:gd name="connsiteX73" fmla="*/ 3852275 w 9144000"/>
                <a:gd name="connsiteY73" fmla="*/ 1259494 h 6083134"/>
                <a:gd name="connsiteX74" fmla="*/ 3558194 w 9144000"/>
                <a:gd name="connsiteY74" fmla="*/ 1132802 h 6083134"/>
                <a:gd name="connsiteX75" fmla="*/ 3232605 w 9144000"/>
                <a:gd name="connsiteY75" fmla="*/ 1018779 h 6083134"/>
                <a:gd name="connsiteX76" fmla="*/ 2528911 w 9144000"/>
                <a:gd name="connsiteY76" fmla="*/ 825574 h 6083134"/>
                <a:gd name="connsiteX77" fmla="*/ 1030499 w 9144000"/>
                <a:gd name="connsiteY77" fmla="*/ 515179 h 6083134"/>
                <a:gd name="connsiteX78" fmla="*/ 0 w 9144000"/>
                <a:gd name="connsiteY78" fmla="*/ 348488 h 6083134"/>
                <a:gd name="connsiteX79" fmla="*/ 0 w 9144000"/>
                <a:gd name="connsiteY79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9144000" h="6083134">
                  <a:moveTo>
                    <a:pt x="0" y="0"/>
                  </a:moveTo>
                  <a:cubicBezTo>
                    <a:pt x="386744" y="30675"/>
                    <a:pt x="773389" y="66040"/>
                    <a:pt x="1160034" y="109764"/>
                  </a:cubicBezTo>
                  <a:cubicBezTo>
                    <a:pt x="1692181" y="166775"/>
                    <a:pt x="2224327" y="236456"/>
                    <a:pt x="2756474" y="328308"/>
                  </a:cubicBezTo>
                  <a:cubicBezTo>
                    <a:pt x="3022547" y="372650"/>
                    <a:pt x="3288620" y="426494"/>
                    <a:pt x="3554693" y="489840"/>
                  </a:cubicBezTo>
                  <a:cubicBezTo>
                    <a:pt x="3691231" y="521513"/>
                    <a:pt x="3824268" y="556353"/>
                    <a:pt x="3957304" y="597528"/>
                  </a:cubicBezTo>
                  <a:cubicBezTo>
                    <a:pt x="4090341" y="635536"/>
                    <a:pt x="4226878" y="679878"/>
                    <a:pt x="4359915" y="733722"/>
                  </a:cubicBezTo>
                  <a:cubicBezTo>
                    <a:pt x="4492952" y="787566"/>
                    <a:pt x="4629489" y="850912"/>
                    <a:pt x="4762526" y="933262"/>
                  </a:cubicBezTo>
                  <a:cubicBezTo>
                    <a:pt x="4825543" y="974437"/>
                    <a:pt x="4892062" y="1021947"/>
                    <a:pt x="4951578" y="1075791"/>
                  </a:cubicBezTo>
                  <a:cubicBezTo>
                    <a:pt x="5014595" y="1129635"/>
                    <a:pt x="5070611" y="1196148"/>
                    <a:pt x="5112622" y="1268996"/>
                  </a:cubicBezTo>
                  <a:cubicBezTo>
                    <a:pt x="5133628" y="1303836"/>
                    <a:pt x="5151133" y="1345011"/>
                    <a:pt x="5165137" y="1383019"/>
                  </a:cubicBezTo>
                  <a:cubicBezTo>
                    <a:pt x="5172139" y="1405190"/>
                    <a:pt x="5175640" y="1424194"/>
                    <a:pt x="5182642" y="1446365"/>
                  </a:cubicBezTo>
                  <a:lnTo>
                    <a:pt x="5182642" y="1452700"/>
                  </a:lnTo>
                  <a:lnTo>
                    <a:pt x="5185705" y="1464181"/>
                  </a:lnTo>
                  <a:lnTo>
                    <a:pt x="5189643" y="1490707"/>
                  </a:lnTo>
                  <a:cubicBezTo>
                    <a:pt x="5203647" y="1547719"/>
                    <a:pt x="5210649" y="1607897"/>
                    <a:pt x="5210649" y="1671243"/>
                  </a:cubicBezTo>
                  <a:cubicBezTo>
                    <a:pt x="5210649" y="1737757"/>
                    <a:pt x="5200146" y="1807437"/>
                    <a:pt x="5179141" y="1877118"/>
                  </a:cubicBezTo>
                  <a:cubicBezTo>
                    <a:pt x="5154634" y="1949966"/>
                    <a:pt x="5119624" y="2025981"/>
                    <a:pt x="5063609" y="2095662"/>
                  </a:cubicBezTo>
                  <a:cubicBezTo>
                    <a:pt x="5011094" y="2168509"/>
                    <a:pt x="4937574" y="2235023"/>
                    <a:pt x="4860553" y="2292034"/>
                  </a:cubicBezTo>
                  <a:cubicBezTo>
                    <a:pt x="4780031" y="2349046"/>
                    <a:pt x="4696008" y="2396555"/>
                    <a:pt x="4608483" y="2437730"/>
                  </a:cubicBezTo>
                  <a:cubicBezTo>
                    <a:pt x="4524460" y="2478905"/>
                    <a:pt x="4440437" y="2510578"/>
                    <a:pt x="4356414" y="2539084"/>
                  </a:cubicBezTo>
                  <a:cubicBezTo>
                    <a:pt x="4275892" y="2567589"/>
                    <a:pt x="4195370" y="2589760"/>
                    <a:pt x="4118349" y="2611932"/>
                  </a:cubicBezTo>
                  <a:cubicBezTo>
                    <a:pt x="3967807" y="2653106"/>
                    <a:pt x="3824268" y="2684779"/>
                    <a:pt x="3687730" y="2713285"/>
                  </a:cubicBezTo>
                  <a:cubicBezTo>
                    <a:pt x="3554693" y="2741791"/>
                    <a:pt x="3428659" y="2767129"/>
                    <a:pt x="3313127" y="2795635"/>
                  </a:cubicBezTo>
                  <a:cubicBezTo>
                    <a:pt x="3194094" y="2820973"/>
                    <a:pt x="3089065" y="2849479"/>
                    <a:pt x="2994539" y="2877985"/>
                  </a:cubicBezTo>
                  <a:cubicBezTo>
                    <a:pt x="2900013" y="2906490"/>
                    <a:pt x="2819491" y="2938163"/>
                    <a:pt x="2756474" y="2969836"/>
                  </a:cubicBezTo>
                  <a:cubicBezTo>
                    <a:pt x="2693456" y="3001509"/>
                    <a:pt x="2647944" y="3030015"/>
                    <a:pt x="2619936" y="3061688"/>
                  </a:cubicBezTo>
                  <a:cubicBezTo>
                    <a:pt x="2588428" y="3090194"/>
                    <a:pt x="2574424" y="3115532"/>
                    <a:pt x="2560420" y="3147205"/>
                  </a:cubicBezTo>
                  <a:cubicBezTo>
                    <a:pt x="2546416" y="3178878"/>
                    <a:pt x="2535913" y="3216886"/>
                    <a:pt x="2528911" y="3261228"/>
                  </a:cubicBezTo>
                  <a:cubicBezTo>
                    <a:pt x="2528911" y="3283399"/>
                    <a:pt x="2525908" y="3295885"/>
                    <a:pt x="2525410" y="3330909"/>
                  </a:cubicBezTo>
                  <a:cubicBezTo>
                    <a:pt x="2524912" y="3365933"/>
                    <a:pt x="2537749" y="3435246"/>
                    <a:pt x="2563921" y="3470270"/>
                  </a:cubicBezTo>
                  <a:cubicBezTo>
                    <a:pt x="2590093" y="3505294"/>
                    <a:pt x="2605932" y="3524114"/>
                    <a:pt x="2640942" y="3558954"/>
                  </a:cubicBezTo>
                  <a:cubicBezTo>
                    <a:pt x="2710961" y="3625468"/>
                    <a:pt x="2829994" y="3707817"/>
                    <a:pt x="2977035" y="3787000"/>
                  </a:cubicBezTo>
                  <a:cubicBezTo>
                    <a:pt x="3124075" y="3866183"/>
                    <a:pt x="3302624" y="3945365"/>
                    <a:pt x="3491676" y="4018213"/>
                  </a:cubicBezTo>
                  <a:cubicBezTo>
                    <a:pt x="3684229" y="4094228"/>
                    <a:pt x="3890786" y="4163909"/>
                    <a:pt x="4104345" y="4230422"/>
                  </a:cubicBezTo>
                  <a:cubicBezTo>
                    <a:pt x="4317903" y="4293768"/>
                    <a:pt x="4541965" y="4357114"/>
                    <a:pt x="4769528" y="4414126"/>
                  </a:cubicBezTo>
                  <a:cubicBezTo>
                    <a:pt x="5224653" y="4531316"/>
                    <a:pt x="5700784" y="4635837"/>
                    <a:pt x="6183917" y="4727688"/>
                  </a:cubicBezTo>
                  <a:cubicBezTo>
                    <a:pt x="6670551" y="4819540"/>
                    <a:pt x="7164187" y="4905057"/>
                    <a:pt x="7661324" y="4977905"/>
                  </a:cubicBezTo>
                  <a:cubicBezTo>
                    <a:pt x="8150979" y="5052776"/>
                    <a:pt x="8647427" y="5121502"/>
                    <a:pt x="9144000" y="5180860"/>
                  </a:cubicBezTo>
                  <a:lnTo>
                    <a:pt x="9144000" y="6083134"/>
                  </a:lnTo>
                  <a:lnTo>
                    <a:pt x="4375201" y="6083134"/>
                  </a:lnTo>
                  <a:cubicBezTo>
                    <a:pt x="4170572" y="6017183"/>
                    <a:pt x="3967105" y="5947479"/>
                    <a:pt x="3764751" y="5874251"/>
                  </a:cubicBezTo>
                  <a:cubicBezTo>
                    <a:pt x="3509181" y="5785567"/>
                    <a:pt x="3253610" y="5687380"/>
                    <a:pt x="3001541" y="5582860"/>
                  </a:cubicBezTo>
                  <a:cubicBezTo>
                    <a:pt x="2749472" y="5475171"/>
                    <a:pt x="2500903" y="5361149"/>
                    <a:pt x="2252335" y="5234456"/>
                  </a:cubicBezTo>
                  <a:cubicBezTo>
                    <a:pt x="2003767" y="5107764"/>
                    <a:pt x="1758699" y="4965236"/>
                    <a:pt x="1524135" y="4797369"/>
                  </a:cubicBezTo>
                  <a:cubicBezTo>
                    <a:pt x="1405102" y="4715019"/>
                    <a:pt x="1289570" y="4623167"/>
                    <a:pt x="1181040" y="4521814"/>
                  </a:cubicBezTo>
                  <a:cubicBezTo>
                    <a:pt x="1072510" y="4420460"/>
                    <a:pt x="970982" y="4309605"/>
                    <a:pt x="879957" y="4186080"/>
                  </a:cubicBezTo>
                  <a:cubicBezTo>
                    <a:pt x="792433" y="4059388"/>
                    <a:pt x="718913" y="3923194"/>
                    <a:pt x="673400" y="3774331"/>
                  </a:cubicBezTo>
                  <a:cubicBezTo>
                    <a:pt x="627888" y="3625468"/>
                    <a:pt x="617385" y="3467103"/>
                    <a:pt x="641892" y="3315072"/>
                  </a:cubicBezTo>
                  <a:lnTo>
                    <a:pt x="645393" y="3286567"/>
                  </a:lnTo>
                  <a:lnTo>
                    <a:pt x="648456" y="3269938"/>
                  </a:lnTo>
                  <a:cubicBezTo>
                    <a:pt x="652395" y="3264395"/>
                    <a:pt x="652395" y="3254894"/>
                    <a:pt x="652395" y="3254894"/>
                  </a:cubicBezTo>
                  <a:lnTo>
                    <a:pt x="655458" y="3246579"/>
                  </a:lnTo>
                  <a:lnTo>
                    <a:pt x="655896" y="3238265"/>
                  </a:lnTo>
                  <a:lnTo>
                    <a:pt x="655896" y="3235890"/>
                  </a:lnTo>
                  <a:lnTo>
                    <a:pt x="658959" y="3230347"/>
                  </a:lnTo>
                  <a:lnTo>
                    <a:pt x="666398" y="3207384"/>
                  </a:lnTo>
                  <a:cubicBezTo>
                    <a:pt x="673400" y="3178878"/>
                    <a:pt x="683903" y="3147205"/>
                    <a:pt x="694406" y="3115533"/>
                  </a:cubicBezTo>
                  <a:cubicBezTo>
                    <a:pt x="718913" y="3052186"/>
                    <a:pt x="746921" y="2988840"/>
                    <a:pt x="778429" y="2925494"/>
                  </a:cubicBezTo>
                  <a:cubicBezTo>
                    <a:pt x="844948" y="2798802"/>
                    <a:pt x="939474" y="2668943"/>
                    <a:pt x="1062007" y="2548585"/>
                  </a:cubicBezTo>
                  <a:cubicBezTo>
                    <a:pt x="1184541" y="2425061"/>
                    <a:pt x="1338583" y="2314205"/>
                    <a:pt x="1506630" y="2222354"/>
                  </a:cubicBezTo>
                  <a:cubicBezTo>
                    <a:pt x="1678177" y="2133669"/>
                    <a:pt x="1856726" y="2067156"/>
                    <a:pt x="2031774" y="2016479"/>
                  </a:cubicBezTo>
                  <a:cubicBezTo>
                    <a:pt x="2203322" y="1965802"/>
                    <a:pt x="2371368" y="1930962"/>
                    <a:pt x="2532412" y="1905623"/>
                  </a:cubicBezTo>
                  <a:cubicBezTo>
                    <a:pt x="2689956" y="1880285"/>
                    <a:pt x="2840497" y="1864449"/>
                    <a:pt x="2984036" y="1851779"/>
                  </a:cubicBezTo>
                  <a:cubicBezTo>
                    <a:pt x="3127576" y="1835943"/>
                    <a:pt x="3260612" y="1826441"/>
                    <a:pt x="3386647" y="1816939"/>
                  </a:cubicBezTo>
                  <a:cubicBezTo>
                    <a:pt x="3512682" y="1804270"/>
                    <a:pt x="3628214" y="1794768"/>
                    <a:pt x="3726241" y="1782099"/>
                  </a:cubicBezTo>
                  <a:cubicBezTo>
                    <a:pt x="3827769" y="1769430"/>
                    <a:pt x="3911792" y="1756760"/>
                    <a:pt x="3967807" y="1740924"/>
                  </a:cubicBezTo>
                  <a:cubicBezTo>
                    <a:pt x="3995815" y="1734589"/>
                    <a:pt x="4016821" y="1728255"/>
                    <a:pt x="4030824" y="1725087"/>
                  </a:cubicBezTo>
                  <a:cubicBezTo>
                    <a:pt x="4048329" y="1718753"/>
                    <a:pt x="4058832" y="1715586"/>
                    <a:pt x="4072836" y="1709251"/>
                  </a:cubicBezTo>
                  <a:cubicBezTo>
                    <a:pt x="4083339" y="1702916"/>
                    <a:pt x="4097343" y="1696582"/>
                    <a:pt x="4111347" y="1680745"/>
                  </a:cubicBezTo>
                  <a:cubicBezTo>
                    <a:pt x="4121849" y="1668076"/>
                    <a:pt x="4132352" y="1645905"/>
                    <a:pt x="4142855" y="1623734"/>
                  </a:cubicBezTo>
                  <a:cubicBezTo>
                    <a:pt x="4168478" y="1576202"/>
                    <a:pt x="4173884" y="1508380"/>
                    <a:pt x="4139354" y="1452700"/>
                  </a:cubicBezTo>
                  <a:cubicBezTo>
                    <a:pt x="4125350" y="1436863"/>
                    <a:pt x="4100844" y="1414692"/>
                    <a:pt x="4072836" y="1392521"/>
                  </a:cubicBezTo>
                  <a:cubicBezTo>
                    <a:pt x="4016821" y="1348179"/>
                    <a:pt x="3939799" y="1300669"/>
                    <a:pt x="3852275" y="1259494"/>
                  </a:cubicBezTo>
                  <a:cubicBezTo>
                    <a:pt x="3761250" y="1215152"/>
                    <a:pt x="3663223" y="1173977"/>
                    <a:pt x="3558194" y="1132802"/>
                  </a:cubicBezTo>
                  <a:cubicBezTo>
                    <a:pt x="3456666" y="1091627"/>
                    <a:pt x="3344636" y="1056787"/>
                    <a:pt x="3232605" y="1018779"/>
                  </a:cubicBezTo>
                  <a:cubicBezTo>
                    <a:pt x="3008543" y="949099"/>
                    <a:pt x="2770478" y="885753"/>
                    <a:pt x="2528911" y="825574"/>
                  </a:cubicBezTo>
                  <a:cubicBezTo>
                    <a:pt x="2042277" y="705217"/>
                    <a:pt x="1538138" y="607030"/>
                    <a:pt x="1030499" y="515179"/>
                  </a:cubicBezTo>
                  <a:cubicBezTo>
                    <a:pt x="689847" y="455667"/>
                    <a:pt x="346041" y="400434"/>
                    <a:pt x="0" y="34848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30C5616-CFA0-5D4A-B6B4-BB1938B5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96010"/>
              <a:ext cx="9143999" cy="6061990"/>
            </a:xfrm>
            <a:custGeom>
              <a:avLst/>
              <a:gdLst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7012 w 9143999"/>
                <a:gd name="connsiteY32" fmla="*/ 3355701 h 6061990"/>
                <a:gd name="connsiteX33" fmla="*/ 2407011 w 9143999"/>
                <a:gd name="connsiteY33" fmla="*/ 3362035 h 6061990"/>
                <a:gd name="connsiteX34" fmla="*/ 2406574 w 9143999"/>
                <a:gd name="connsiteY34" fmla="*/ 3366390 h 6061990"/>
                <a:gd name="connsiteX35" fmla="*/ 2410075 w 9143999"/>
                <a:gd name="connsiteY35" fmla="*/ 3371932 h 6061990"/>
                <a:gd name="connsiteX36" fmla="*/ 2445086 w 9143999"/>
                <a:gd name="connsiteY36" fmla="*/ 3470900 h 6061990"/>
                <a:gd name="connsiteX37" fmla="*/ 2529111 w 9143999"/>
                <a:gd name="connsiteY37" fmla="*/ 3575409 h 6061990"/>
                <a:gd name="connsiteX38" fmla="*/ 2886218 w 9143999"/>
                <a:gd name="connsiteY38" fmla="*/ 3828766 h 6061990"/>
                <a:gd name="connsiteX39" fmla="*/ 3414877 w 9143999"/>
                <a:gd name="connsiteY39" fmla="*/ 4075790 h 6061990"/>
                <a:gd name="connsiteX40" fmla="*/ 4034564 w 9143999"/>
                <a:gd name="connsiteY40" fmla="*/ 4294310 h 6061990"/>
                <a:gd name="connsiteX41" fmla="*/ 4706767 w 9143999"/>
                <a:gd name="connsiteY41" fmla="*/ 4487495 h 6061990"/>
                <a:gd name="connsiteX42" fmla="*/ 6128195 w 9143999"/>
                <a:gd name="connsiteY42" fmla="*/ 4810525 h 6061990"/>
                <a:gd name="connsiteX43" fmla="*/ 7609141 w 9143999"/>
                <a:gd name="connsiteY43" fmla="*/ 5070216 h 6061990"/>
                <a:gd name="connsiteX44" fmla="*/ 9118095 w 9143999"/>
                <a:gd name="connsiteY44" fmla="*/ 5285570 h 6061990"/>
                <a:gd name="connsiteX45" fmla="*/ 9143999 w 9143999"/>
                <a:gd name="connsiteY45" fmla="*/ 5288702 h 6061990"/>
                <a:gd name="connsiteX46" fmla="*/ 9143999 w 9143999"/>
                <a:gd name="connsiteY46" fmla="*/ 6061990 h 6061990"/>
                <a:gd name="connsiteX47" fmla="*/ 4752032 w 9143999"/>
                <a:gd name="connsiteY47" fmla="*/ 6061990 h 6061990"/>
                <a:gd name="connsiteX48" fmla="*/ 3828002 w 9143999"/>
                <a:gd name="connsiteY48" fmla="*/ 5760614 h 6061990"/>
                <a:gd name="connsiteX49" fmla="*/ 3071774 w 9143999"/>
                <a:gd name="connsiteY49" fmla="*/ 5475587 h 6061990"/>
                <a:gd name="connsiteX50" fmla="*/ 2329551 w 9143999"/>
                <a:gd name="connsiteY50" fmla="*/ 5136722 h 6061990"/>
                <a:gd name="connsiteX51" fmla="*/ 1615336 w 9143999"/>
                <a:gd name="connsiteY51" fmla="*/ 4712349 h 6061990"/>
                <a:gd name="connsiteX52" fmla="*/ 1282736 w 9143999"/>
                <a:gd name="connsiteY52" fmla="*/ 4446324 h 6061990"/>
                <a:gd name="connsiteX53" fmla="*/ 992148 w 9143999"/>
                <a:gd name="connsiteY53" fmla="*/ 4123294 h 6061990"/>
                <a:gd name="connsiteX54" fmla="*/ 792588 w 9143999"/>
                <a:gd name="connsiteY54" fmla="*/ 3733758 h 6061990"/>
                <a:gd name="connsiteX55" fmla="*/ 761078 w 9143999"/>
                <a:gd name="connsiteY55" fmla="*/ 3296717 h 6061990"/>
                <a:gd name="connsiteX56" fmla="*/ 764579 w 9143999"/>
                <a:gd name="connsiteY56" fmla="*/ 3271381 h 6061990"/>
                <a:gd name="connsiteX57" fmla="*/ 767643 w 9143999"/>
                <a:gd name="connsiteY57" fmla="*/ 3257526 h 6061990"/>
                <a:gd name="connsiteX58" fmla="*/ 771582 w 9143999"/>
                <a:gd name="connsiteY58" fmla="*/ 3242878 h 6061990"/>
                <a:gd name="connsiteX59" fmla="*/ 774645 w 9143999"/>
                <a:gd name="connsiteY59" fmla="*/ 3234565 h 6061990"/>
                <a:gd name="connsiteX60" fmla="*/ 775083 w 9143999"/>
                <a:gd name="connsiteY60" fmla="*/ 3226251 h 6061990"/>
                <a:gd name="connsiteX61" fmla="*/ 775083 w 9143999"/>
                <a:gd name="connsiteY61" fmla="*/ 3223876 h 6061990"/>
                <a:gd name="connsiteX62" fmla="*/ 778146 w 9143999"/>
                <a:gd name="connsiteY62" fmla="*/ 3218334 h 6061990"/>
                <a:gd name="connsiteX63" fmla="*/ 782085 w 9143999"/>
                <a:gd name="connsiteY63" fmla="*/ 3195374 h 6061990"/>
                <a:gd name="connsiteX64" fmla="*/ 813594 w 9143999"/>
                <a:gd name="connsiteY64" fmla="*/ 3106699 h 6061990"/>
                <a:gd name="connsiteX65" fmla="*/ 890617 w 9143999"/>
                <a:gd name="connsiteY65" fmla="*/ 2926182 h 6061990"/>
                <a:gd name="connsiteX66" fmla="*/ 1156698 w 9143999"/>
                <a:gd name="connsiteY66" fmla="*/ 2565148 h 6061990"/>
                <a:gd name="connsiteX67" fmla="*/ 1576824 w 9143999"/>
                <a:gd name="connsiteY67" fmla="*/ 2254786 h 6061990"/>
                <a:gd name="connsiteX68" fmla="*/ 2077475 w 9143999"/>
                <a:gd name="connsiteY68" fmla="*/ 2055267 h 6061990"/>
                <a:gd name="connsiteX69" fmla="*/ 2560620 w 9143999"/>
                <a:gd name="connsiteY69" fmla="*/ 1947590 h 6061990"/>
                <a:gd name="connsiteX70" fmla="*/ 3005254 w 9143999"/>
                <a:gd name="connsiteY70" fmla="*/ 1890585 h 6061990"/>
                <a:gd name="connsiteX71" fmla="*/ 3404374 w 9143999"/>
                <a:gd name="connsiteY71" fmla="*/ 1852581 h 6061990"/>
                <a:gd name="connsiteX72" fmla="*/ 3754480 w 9143999"/>
                <a:gd name="connsiteY72" fmla="*/ 1814578 h 6061990"/>
                <a:gd name="connsiteX73" fmla="*/ 4006556 w 9143999"/>
                <a:gd name="connsiteY73" fmla="*/ 1763907 h 6061990"/>
                <a:gd name="connsiteX74" fmla="*/ 4083579 w 9143999"/>
                <a:gd name="connsiteY74" fmla="*/ 1738571 h 6061990"/>
                <a:gd name="connsiteX75" fmla="*/ 4136095 w 9143999"/>
                <a:gd name="connsiteY75" fmla="*/ 1713235 h 6061990"/>
                <a:gd name="connsiteX76" fmla="*/ 4178107 w 9143999"/>
                <a:gd name="connsiteY76" fmla="*/ 1672065 h 6061990"/>
                <a:gd name="connsiteX77" fmla="*/ 4209617 w 9143999"/>
                <a:gd name="connsiteY77" fmla="*/ 1605558 h 6061990"/>
                <a:gd name="connsiteX78" fmla="*/ 4227122 w 9143999"/>
                <a:gd name="connsiteY78" fmla="*/ 1513716 h 6061990"/>
                <a:gd name="connsiteX79" fmla="*/ 4227122 w 9143999"/>
                <a:gd name="connsiteY79" fmla="*/ 1505403 h 6061990"/>
                <a:gd name="connsiteX80" fmla="*/ 4227122 w 9143999"/>
                <a:gd name="connsiteY80" fmla="*/ 1495902 h 6061990"/>
                <a:gd name="connsiteX81" fmla="*/ 4227122 w 9143999"/>
                <a:gd name="connsiteY81" fmla="*/ 1482047 h 6061990"/>
                <a:gd name="connsiteX82" fmla="*/ 4223621 w 9143999"/>
                <a:gd name="connsiteY82" fmla="*/ 1463045 h 6061990"/>
                <a:gd name="connsiteX83" fmla="*/ 4192112 w 9143999"/>
                <a:gd name="connsiteY83" fmla="*/ 1409207 h 6061990"/>
                <a:gd name="connsiteX84" fmla="*/ 4118589 w 9143999"/>
                <a:gd name="connsiteY84" fmla="*/ 1342700 h 6061990"/>
                <a:gd name="connsiteX85" fmla="*/ 3884019 w 9143999"/>
                <a:gd name="connsiteY85" fmla="*/ 1203354 h 6061990"/>
                <a:gd name="connsiteX86" fmla="*/ 3582928 w 9143999"/>
                <a:gd name="connsiteY86" fmla="*/ 1076675 h 6061990"/>
                <a:gd name="connsiteX87" fmla="*/ 3253829 w 9143999"/>
                <a:gd name="connsiteY87" fmla="*/ 965832 h 6061990"/>
                <a:gd name="connsiteX88" fmla="*/ 2543115 w 9143999"/>
                <a:gd name="connsiteY88" fmla="*/ 772647 h 6061990"/>
                <a:gd name="connsiteX89" fmla="*/ 1041163 w 9143999"/>
                <a:gd name="connsiteY89" fmla="*/ 468619 h 6061990"/>
                <a:gd name="connsiteX90" fmla="*/ 0 w 9143999"/>
                <a:gd name="connsiteY90" fmla="*/ 304674 h 6061990"/>
                <a:gd name="connsiteX91" fmla="*/ 0 w 9143999"/>
                <a:gd name="connsiteY91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7012 w 9143999"/>
                <a:gd name="connsiteY32" fmla="*/ 3355701 h 6061990"/>
                <a:gd name="connsiteX33" fmla="*/ 2406574 w 9143999"/>
                <a:gd name="connsiteY33" fmla="*/ 3366390 h 6061990"/>
                <a:gd name="connsiteX34" fmla="*/ 2410075 w 9143999"/>
                <a:gd name="connsiteY34" fmla="*/ 3371932 h 6061990"/>
                <a:gd name="connsiteX35" fmla="*/ 2445086 w 9143999"/>
                <a:gd name="connsiteY35" fmla="*/ 3470900 h 6061990"/>
                <a:gd name="connsiteX36" fmla="*/ 2529111 w 9143999"/>
                <a:gd name="connsiteY36" fmla="*/ 3575409 h 6061990"/>
                <a:gd name="connsiteX37" fmla="*/ 2886218 w 9143999"/>
                <a:gd name="connsiteY37" fmla="*/ 3828766 h 6061990"/>
                <a:gd name="connsiteX38" fmla="*/ 3414877 w 9143999"/>
                <a:gd name="connsiteY38" fmla="*/ 4075790 h 6061990"/>
                <a:gd name="connsiteX39" fmla="*/ 4034564 w 9143999"/>
                <a:gd name="connsiteY39" fmla="*/ 4294310 h 6061990"/>
                <a:gd name="connsiteX40" fmla="*/ 4706767 w 9143999"/>
                <a:gd name="connsiteY40" fmla="*/ 4487495 h 6061990"/>
                <a:gd name="connsiteX41" fmla="*/ 6128195 w 9143999"/>
                <a:gd name="connsiteY41" fmla="*/ 4810525 h 6061990"/>
                <a:gd name="connsiteX42" fmla="*/ 7609141 w 9143999"/>
                <a:gd name="connsiteY42" fmla="*/ 5070216 h 6061990"/>
                <a:gd name="connsiteX43" fmla="*/ 9118095 w 9143999"/>
                <a:gd name="connsiteY43" fmla="*/ 5285570 h 6061990"/>
                <a:gd name="connsiteX44" fmla="*/ 9143999 w 9143999"/>
                <a:gd name="connsiteY44" fmla="*/ 5288702 h 6061990"/>
                <a:gd name="connsiteX45" fmla="*/ 9143999 w 9143999"/>
                <a:gd name="connsiteY45" fmla="*/ 6061990 h 6061990"/>
                <a:gd name="connsiteX46" fmla="*/ 4752032 w 9143999"/>
                <a:gd name="connsiteY46" fmla="*/ 6061990 h 6061990"/>
                <a:gd name="connsiteX47" fmla="*/ 3828002 w 9143999"/>
                <a:gd name="connsiteY47" fmla="*/ 5760614 h 6061990"/>
                <a:gd name="connsiteX48" fmla="*/ 3071774 w 9143999"/>
                <a:gd name="connsiteY48" fmla="*/ 5475587 h 6061990"/>
                <a:gd name="connsiteX49" fmla="*/ 2329551 w 9143999"/>
                <a:gd name="connsiteY49" fmla="*/ 5136722 h 6061990"/>
                <a:gd name="connsiteX50" fmla="*/ 1615336 w 9143999"/>
                <a:gd name="connsiteY50" fmla="*/ 4712349 h 6061990"/>
                <a:gd name="connsiteX51" fmla="*/ 1282736 w 9143999"/>
                <a:gd name="connsiteY51" fmla="*/ 4446324 h 6061990"/>
                <a:gd name="connsiteX52" fmla="*/ 992148 w 9143999"/>
                <a:gd name="connsiteY52" fmla="*/ 4123294 h 6061990"/>
                <a:gd name="connsiteX53" fmla="*/ 792588 w 9143999"/>
                <a:gd name="connsiteY53" fmla="*/ 3733758 h 6061990"/>
                <a:gd name="connsiteX54" fmla="*/ 761078 w 9143999"/>
                <a:gd name="connsiteY54" fmla="*/ 3296717 h 6061990"/>
                <a:gd name="connsiteX55" fmla="*/ 764579 w 9143999"/>
                <a:gd name="connsiteY55" fmla="*/ 3271381 h 6061990"/>
                <a:gd name="connsiteX56" fmla="*/ 767643 w 9143999"/>
                <a:gd name="connsiteY56" fmla="*/ 3257526 h 6061990"/>
                <a:gd name="connsiteX57" fmla="*/ 771582 w 9143999"/>
                <a:gd name="connsiteY57" fmla="*/ 3242878 h 6061990"/>
                <a:gd name="connsiteX58" fmla="*/ 774645 w 9143999"/>
                <a:gd name="connsiteY58" fmla="*/ 3234565 h 6061990"/>
                <a:gd name="connsiteX59" fmla="*/ 775083 w 9143999"/>
                <a:gd name="connsiteY59" fmla="*/ 3226251 h 6061990"/>
                <a:gd name="connsiteX60" fmla="*/ 775083 w 9143999"/>
                <a:gd name="connsiteY60" fmla="*/ 3223876 h 6061990"/>
                <a:gd name="connsiteX61" fmla="*/ 778146 w 9143999"/>
                <a:gd name="connsiteY61" fmla="*/ 3218334 h 6061990"/>
                <a:gd name="connsiteX62" fmla="*/ 782085 w 9143999"/>
                <a:gd name="connsiteY62" fmla="*/ 3195374 h 6061990"/>
                <a:gd name="connsiteX63" fmla="*/ 813594 w 9143999"/>
                <a:gd name="connsiteY63" fmla="*/ 3106699 h 6061990"/>
                <a:gd name="connsiteX64" fmla="*/ 890617 w 9143999"/>
                <a:gd name="connsiteY64" fmla="*/ 2926182 h 6061990"/>
                <a:gd name="connsiteX65" fmla="*/ 1156698 w 9143999"/>
                <a:gd name="connsiteY65" fmla="*/ 2565148 h 6061990"/>
                <a:gd name="connsiteX66" fmla="*/ 1576824 w 9143999"/>
                <a:gd name="connsiteY66" fmla="*/ 2254786 h 6061990"/>
                <a:gd name="connsiteX67" fmla="*/ 2077475 w 9143999"/>
                <a:gd name="connsiteY67" fmla="*/ 2055267 h 6061990"/>
                <a:gd name="connsiteX68" fmla="*/ 2560620 w 9143999"/>
                <a:gd name="connsiteY68" fmla="*/ 1947590 h 6061990"/>
                <a:gd name="connsiteX69" fmla="*/ 3005254 w 9143999"/>
                <a:gd name="connsiteY69" fmla="*/ 1890585 h 6061990"/>
                <a:gd name="connsiteX70" fmla="*/ 3404374 w 9143999"/>
                <a:gd name="connsiteY70" fmla="*/ 1852581 h 6061990"/>
                <a:gd name="connsiteX71" fmla="*/ 3754480 w 9143999"/>
                <a:gd name="connsiteY71" fmla="*/ 1814578 h 6061990"/>
                <a:gd name="connsiteX72" fmla="*/ 4006556 w 9143999"/>
                <a:gd name="connsiteY72" fmla="*/ 1763907 h 6061990"/>
                <a:gd name="connsiteX73" fmla="*/ 4083579 w 9143999"/>
                <a:gd name="connsiteY73" fmla="*/ 1738571 h 6061990"/>
                <a:gd name="connsiteX74" fmla="*/ 4136095 w 9143999"/>
                <a:gd name="connsiteY74" fmla="*/ 1713235 h 6061990"/>
                <a:gd name="connsiteX75" fmla="*/ 4178107 w 9143999"/>
                <a:gd name="connsiteY75" fmla="*/ 1672065 h 6061990"/>
                <a:gd name="connsiteX76" fmla="*/ 4209617 w 9143999"/>
                <a:gd name="connsiteY76" fmla="*/ 1605558 h 6061990"/>
                <a:gd name="connsiteX77" fmla="*/ 4227122 w 9143999"/>
                <a:gd name="connsiteY77" fmla="*/ 1513716 h 6061990"/>
                <a:gd name="connsiteX78" fmla="*/ 4227122 w 9143999"/>
                <a:gd name="connsiteY78" fmla="*/ 1505403 h 6061990"/>
                <a:gd name="connsiteX79" fmla="*/ 4227122 w 9143999"/>
                <a:gd name="connsiteY79" fmla="*/ 1495902 h 6061990"/>
                <a:gd name="connsiteX80" fmla="*/ 4227122 w 9143999"/>
                <a:gd name="connsiteY80" fmla="*/ 1482047 h 6061990"/>
                <a:gd name="connsiteX81" fmla="*/ 4223621 w 9143999"/>
                <a:gd name="connsiteY81" fmla="*/ 1463045 h 6061990"/>
                <a:gd name="connsiteX82" fmla="*/ 4192112 w 9143999"/>
                <a:gd name="connsiteY82" fmla="*/ 1409207 h 6061990"/>
                <a:gd name="connsiteX83" fmla="*/ 4118589 w 9143999"/>
                <a:gd name="connsiteY83" fmla="*/ 1342700 h 6061990"/>
                <a:gd name="connsiteX84" fmla="*/ 3884019 w 9143999"/>
                <a:gd name="connsiteY84" fmla="*/ 1203354 h 6061990"/>
                <a:gd name="connsiteX85" fmla="*/ 3582928 w 9143999"/>
                <a:gd name="connsiteY85" fmla="*/ 1076675 h 6061990"/>
                <a:gd name="connsiteX86" fmla="*/ 3253829 w 9143999"/>
                <a:gd name="connsiteY86" fmla="*/ 965832 h 6061990"/>
                <a:gd name="connsiteX87" fmla="*/ 2543115 w 9143999"/>
                <a:gd name="connsiteY87" fmla="*/ 772647 h 6061990"/>
                <a:gd name="connsiteX88" fmla="*/ 1041163 w 9143999"/>
                <a:gd name="connsiteY88" fmla="*/ 468619 h 6061990"/>
                <a:gd name="connsiteX89" fmla="*/ 0 w 9143999"/>
                <a:gd name="connsiteY89" fmla="*/ 304674 h 6061990"/>
                <a:gd name="connsiteX90" fmla="*/ 0 w 9143999"/>
                <a:gd name="connsiteY90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6574 w 9143999"/>
                <a:gd name="connsiteY32" fmla="*/ 3366390 h 6061990"/>
                <a:gd name="connsiteX33" fmla="*/ 2410075 w 9143999"/>
                <a:gd name="connsiteY33" fmla="*/ 3371932 h 6061990"/>
                <a:gd name="connsiteX34" fmla="*/ 2445086 w 9143999"/>
                <a:gd name="connsiteY34" fmla="*/ 3470900 h 6061990"/>
                <a:gd name="connsiteX35" fmla="*/ 2529111 w 9143999"/>
                <a:gd name="connsiteY35" fmla="*/ 3575409 h 6061990"/>
                <a:gd name="connsiteX36" fmla="*/ 2886218 w 9143999"/>
                <a:gd name="connsiteY36" fmla="*/ 3828766 h 6061990"/>
                <a:gd name="connsiteX37" fmla="*/ 3414877 w 9143999"/>
                <a:gd name="connsiteY37" fmla="*/ 4075790 h 6061990"/>
                <a:gd name="connsiteX38" fmla="*/ 4034564 w 9143999"/>
                <a:gd name="connsiteY38" fmla="*/ 4294310 h 6061990"/>
                <a:gd name="connsiteX39" fmla="*/ 4706767 w 9143999"/>
                <a:gd name="connsiteY39" fmla="*/ 4487495 h 6061990"/>
                <a:gd name="connsiteX40" fmla="*/ 6128195 w 9143999"/>
                <a:gd name="connsiteY40" fmla="*/ 4810525 h 6061990"/>
                <a:gd name="connsiteX41" fmla="*/ 7609141 w 9143999"/>
                <a:gd name="connsiteY41" fmla="*/ 5070216 h 6061990"/>
                <a:gd name="connsiteX42" fmla="*/ 9118095 w 9143999"/>
                <a:gd name="connsiteY42" fmla="*/ 5285570 h 6061990"/>
                <a:gd name="connsiteX43" fmla="*/ 9143999 w 9143999"/>
                <a:gd name="connsiteY43" fmla="*/ 5288702 h 6061990"/>
                <a:gd name="connsiteX44" fmla="*/ 9143999 w 9143999"/>
                <a:gd name="connsiteY44" fmla="*/ 6061990 h 6061990"/>
                <a:gd name="connsiteX45" fmla="*/ 4752032 w 9143999"/>
                <a:gd name="connsiteY45" fmla="*/ 6061990 h 6061990"/>
                <a:gd name="connsiteX46" fmla="*/ 3828002 w 9143999"/>
                <a:gd name="connsiteY46" fmla="*/ 5760614 h 6061990"/>
                <a:gd name="connsiteX47" fmla="*/ 3071774 w 9143999"/>
                <a:gd name="connsiteY47" fmla="*/ 5475587 h 6061990"/>
                <a:gd name="connsiteX48" fmla="*/ 2329551 w 9143999"/>
                <a:gd name="connsiteY48" fmla="*/ 5136722 h 6061990"/>
                <a:gd name="connsiteX49" fmla="*/ 1615336 w 9143999"/>
                <a:gd name="connsiteY49" fmla="*/ 4712349 h 6061990"/>
                <a:gd name="connsiteX50" fmla="*/ 1282736 w 9143999"/>
                <a:gd name="connsiteY50" fmla="*/ 4446324 h 6061990"/>
                <a:gd name="connsiteX51" fmla="*/ 992148 w 9143999"/>
                <a:gd name="connsiteY51" fmla="*/ 4123294 h 6061990"/>
                <a:gd name="connsiteX52" fmla="*/ 792588 w 9143999"/>
                <a:gd name="connsiteY52" fmla="*/ 3733758 h 6061990"/>
                <a:gd name="connsiteX53" fmla="*/ 761078 w 9143999"/>
                <a:gd name="connsiteY53" fmla="*/ 3296717 h 6061990"/>
                <a:gd name="connsiteX54" fmla="*/ 764579 w 9143999"/>
                <a:gd name="connsiteY54" fmla="*/ 3271381 h 6061990"/>
                <a:gd name="connsiteX55" fmla="*/ 767643 w 9143999"/>
                <a:gd name="connsiteY55" fmla="*/ 3257526 h 6061990"/>
                <a:gd name="connsiteX56" fmla="*/ 771582 w 9143999"/>
                <a:gd name="connsiteY56" fmla="*/ 3242878 h 6061990"/>
                <a:gd name="connsiteX57" fmla="*/ 774645 w 9143999"/>
                <a:gd name="connsiteY57" fmla="*/ 3234565 h 6061990"/>
                <a:gd name="connsiteX58" fmla="*/ 775083 w 9143999"/>
                <a:gd name="connsiteY58" fmla="*/ 3226251 h 6061990"/>
                <a:gd name="connsiteX59" fmla="*/ 775083 w 9143999"/>
                <a:gd name="connsiteY59" fmla="*/ 3223876 h 6061990"/>
                <a:gd name="connsiteX60" fmla="*/ 778146 w 9143999"/>
                <a:gd name="connsiteY60" fmla="*/ 3218334 h 6061990"/>
                <a:gd name="connsiteX61" fmla="*/ 782085 w 9143999"/>
                <a:gd name="connsiteY61" fmla="*/ 3195374 h 6061990"/>
                <a:gd name="connsiteX62" fmla="*/ 813594 w 9143999"/>
                <a:gd name="connsiteY62" fmla="*/ 3106699 h 6061990"/>
                <a:gd name="connsiteX63" fmla="*/ 890617 w 9143999"/>
                <a:gd name="connsiteY63" fmla="*/ 2926182 h 6061990"/>
                <a:gd name="connsiteX64" fmla="*/ 1156698 w 9143999"/>
                <a:gd name="connsiteY64" fmla="*/ 2565148 h 6061990"/>
                <a:gd name="connsiteX65" fmla="*/ 1576824 w 9143999"/>
                <a:gd name="connsiteY65" fmla="*/ 2254786 h 6061990"/>
                <a:gd name="connsiteX66" fmla="*/ 2077475 w 9143999"/>
                <a:gd name="connsiteY66" fmla="*/ 2055267 h 6061990"/>
                <a:gd name="connsiteX67" fmla="*/ 2560620 w 9143999"/>
                <a:gd name="connsiteY67" fmla="*/ 1947590 h 6061990"/>
                <a:gd name="connsiteX68" fmla="*/ 3005254 w 9143999"/>
                <a:gd name="connsiteY68" fmla="*/ 1890585 h 6061990"/>
                <a:gd name="connsiteX69" fmla="*/ 3404374 w 9143999"/>
                <a:gd name="connsiteY69" fmla="*/ 1852581 h 6061990"/>
                <a:gd name="connsiteX70" fmla="*/ 3754480 w 9143999"/>
                <a:gd name="connsiteY70" fmla="*/ 1814578 h 6061990"/>
                <a:gd name="connsiteX71" fmla="*/ 4006556 w 9143999"/>
                <a:gd name="connsiteY71" fmla="*/ 1763907 h 6061990"/>
                <a:gd name="connsiteX72" fmla="*/ 4083579 w 9143999"/>
                <a:gd name="connsiteY72" fmla="*/ 1738571 h 6061990"/>
                <a:gd name="connsiteX73" fmla="*/ 4136095 w 9143999"/>
                <a:gd name="connsiteY73" fmla="*/ 1713235 h 6061990"/>
                <a:gd name="connsiteX74" fmla="*/ 4178107 w 9143999"/>
                <a:gd name="connsiteY74" fmla="*/ 1672065 h 6061990"/>
                <a:gd name="connsiteX75" fmla="*/ 4209617 w 9143999"/>
                <a:gd name="connsiteY75" fmla="*/ 1605558 h 6061990"/>
                <a:gd name="connsiteX76" fmla="*/ 4227122 w 9143999"/>
                <a:gd name="connsiteY76" fmla="*/ 1513716 h 6061990"/>
                <a:gd name="connsiteX77" fmla="*/ 4227122 w 9143999"/>
                <a:gd name="connsiteY77" fmla="*/ 1505403 h 6061990"/>
                <a:gd name="connsiteX78" fmla="*/ 4227122 w 9143999"/>
                <a:gd name="connsiteY78" fmla="*/ 1495902 h 6061990"/>
                <a:gd name="connsiteX79" fmla="*/ 4227122 w 9143999"/>
                <a:gd name="connsiteY79" fmla="*/ 1482047 h 6061990"/>
                <a:gd name="connsiteX80" fmla="*/ 4223621 w 9143999"/>
                <a:gd name="connsiteY80" fmla="*/ 1463045 h 6061990"/>
                <a:gd name="connsiteX81" fmla="*/ 4192112 w 9143999"/>
                <a:gd name="connsiteY81" fmla="*/ 1409207 h 6061990"/>
                <a:gd name="connsiteX82" fmla="*/ 4118589 w 9143999"/>
                <a:gd name="connsiteY82" fmla="*/ 1342700 h 6061990"/>
                <a:gd name="connsiteX83" fmla="*/ 3884019 w 9143999"/>
                <a:gd name="connsiteY83" fmla="*/ 1203354 h 6061990"/>
                <a:gd name="connsiteX84" fmla="*/ 3582928 w 9143999"/>
                <a:gd name="connsiteY84" fmla="*/ 1076675 h 6061990"/>
                <a:gd name="connsiteX85" fmla="*/ 3253829 w 9143999"/>
                <a:gd name="connsiteY85" fmla="*/ 965832 h 6061990"/>
                <a:gd name="connsiteX86" fmla="*/ 2543115 w 9143999"/>
                <a:gd name="connsiteY86" fmla="*/ 772647 h 6061990"/>
                <a:gd name="connsiteX87" fmla="*/ 1041163 w 9143999"/>
                <a:gd name="connsiteY87" fmla="*/ 468619 h 6061990"/>
                <a:gd name="connsiteX88" fmla="*/ 0 w 9143999"/>
                <a:gd name="connsiteY88" fmla="*/ 304674 h 6061990"/>
                <a:gd name="connsiteX89" fmla="*/ 0 w 9143999"/>
                <a:gd name="connsiteY89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66390 h 6061990"/>
                <a:gd name="connsiteX32" fmla="*/ 2410075 w 9143999"/>
                <a:gd name="connsiteY32" fmla="*/ 3371932 h 6061990"/>
                <a:gd name="connsiteX33" fmla="*/ 2445086 w 9143999"/>
                <a:gd name="connsiteY33" fmla="*/ 3470900 h 6061990"/>
                <a:gd name="connsiteX34" fmla="*/ 2529111 w 9143999"/>
                <a:gd name="connsiteY34" fmla="*/ 3575409 h 6061990"/>
                <a:gd name="connsiteX35" fmla="*/ 2886218 w 9143999"/>
                <a:gd name="connsiteY35" fmla="*/ 3828766 h 6061990"/>
                <a:gd name="connsiteX36" fmla="*/ 3414877 w 9143999"/>
                <a:gd name="connsiteY36" fmla="*/ 4075790 h 6061990"/>
                <a:gd name="connsiteX37" fmla="*/ 4034564 w 9143999"/>
                <a:gd name="connsiteY37" fmla="*/ 4294310 h 6061990"/>
                <a:gd name="connsiteX38" fmla="*/ 4706767 w 9143999"/>
                <a:gd name="connsiteY38" fmla="*/ 4487495 h 6061990"/>
                <a:gd name="connsiteX39" fmla="*/ 6128195 w 9143999"/>
                <a:gd name="connsiteY39" fmla="*/ 4810525 h 6061990"/>
                <a:gd name="connsiteX40" fmla="*/ 7609141 w 9143999"/>
                <a:gd name="connsiteY40" fmla="*/ 5070216 h 6061990"/>
                <a:gd name="connsiteX41" fmla="*/ 9118095 w 9143999"/>
                <a:gd name="connsiteY41" fmla="*/ 5285570 h 6061990"/>
                <a:gd name="connsiteX42" fmla="*/ 9143999 w 9143999"/>
                <a:gd name="connsiteY42" fmla="*/ 5288702 h 6061990"/>
                <a:gd name="connsiteX43" fmla="*/ 9143999 w 9143999"/>
                <a:gd name="connsiteY43" fmla="*/ 6061990 h 6061990"/>
                <a:gd name="connsiteX44" fmla="*/ 4752032 w 9143999"/>
                <a:gd name="connsiteY44" fmla="*/ 6061990 h 6061990"/>
                <a:gd name="connsiteX45" fmla="*/ 3828002 w 9143999"/>
                <a:gd name="connsiteY45" fmla="*/ 5760614 h 6061990"/>
                <a:gd name="connsiteX46" fmla="*/ 3071774 w 9143999"/>
                <a:gd name="connsiteY46" fmla="*/ 5475587 h 6061990"/>
                <a:gd name="connsiteX47" fmla="*/ 2329551 w 9143999"/>
                <a:gd name="connsiteY47" fmla="*/ 5136722 h 6061990"/>
                <a:gd name="connsiteX48" fmla="*/ 1615336 w 9143999"/>
                <a:gd name="connsiteY48" fmla="*/ 4712349 h 6061990"/>
                <a:gd name="connsiteX49" fmla="*/ 1282736 w 9143999"/>
                <a:gd name="connsiteY49" fmla="*/ 4446324 h 6061990"/>
                <a:gd name="connsiteX50" fmla="*/ 992148 w 9143999"/>
                <a:gd name="connsiteY50" fmla="*/ 4123294 h 6061990"/>
                <a:gd name="connsiteX51" fmla="*/ 792588 w 9143999"/>
                <a:gd name="connsiteY51" fmla="*/ 3733758 h 6061990"/>
                <a:gd name="connsiteX52" fmla="*/ 761078 w 9143999"/>
                <a:gd name="connsiteY52" fmla="*/ 3296717 h 6061990"/>
                <a:gd name="connsiteX53" fmla="*/ 764579 w 9143999"/>
                <a:gd name="connsiteY53" fmla="*/ 3271381 h 6061990"/>
                <a:gd name="connsiteX54" fmla="*/ 767643 w 9143999"/>
                <a:gd name="connsiteY54" fmla="*/ 3257526 h 6061990"/>
                <a:gd name="connsiteX55" fmla="*/ 771582 w 9143999"/>
                <a:gd name="connsiteY55" fmla="*/ 3242878 h 6061990"/>
                <a:gd name="connsiteX56" fmla="*/ 774645 w 9143999"/>
                <a:gd name="connsiteY56" fmla="*/ 3234565 h 6061990"/>
                <a:gd name="connsiteX57" fmla="*/ 775083 w 9143999"/>
                <a:gd name="connsiteY57" fmla="*/ 3226251 h 6061990"/>
                <a:gd name="connsiteX58" fmla="*/ 775083 w 9143999"/>
                <a:gd name="connsiteY58" fmla="*/ 3223876 h 6061990"/>
                <a:gd name="connsiteX59" fmla="*/ 778146 w 9143999"/>
                <a:gd name="connsiteY59" fmla="*/ 3218334 h 6061990"/>
                <a:gd name="connsiteX60" fmla="*/ 782085 w 9143999"/>
                <a:gd name="connsiteY60" fmla="*/ 3195374 h 6061990"/>
                <a:gd name="connsiteX61" fmla="*/ 813594 w 9143999"/>
                <a:gd name="connsiteY61" fmla="*/ 3106699 h 6061990"/>
                <a:gd name="connsiteX62" fmla="*/ 890617 w 9143999"/>
                <a:gd name="connsiteY62" fmla="*/ 2926182 h 6061990"/>
                <a:gd name="connsiteX63" fmla="*/ 1156698 w 9143999"/>
                <a:gd name="connsiteY63" fmla="*/ 2565148 h 6061990"/>
                <a:gd name="connsiteX64" fmla="*/ 1576824 w 9143999"/>
                <a:gd name="connsiteY64" fmla="*/ 2254786 h 6061990"/>
                <a:gd name="connsiteX65" fmla="*/ 2077475 w 9143999"/>
                <a:gd name="connsiteY65" fmla="*/ 2055267 h 6061990"/>
                <a:gd name="connsiteX66" fmla="*/ 2560620 w 9143999"/>
                <a:gd name="connsiteY66" fmla="*/ 1947590 h 6061990"/>
                <a:gd name="connsiteX67" fmla="*/ 3005254 w 9143999"/>
                <a:gd name="connsiteY67" fmla="*/ 1890585 h 6061990"/>
                <a:gd name="connsiteX68" fmla="*/ 3404374 w 9143999"/>
                <a:gd name="connsiteY68" fmla="*/ 1852581 h 6061990"/>
                <a:gd name="connsiteX69" fmla="*/ 3754480 w 9143999"/>
                <a:gd name="connsiteY69" fmla="*/ 1814578 h 6061990"/>
                <a:gd name="connsiteX70" fmla="*/ 4006556 w 9143999"/>
                <a:gd name="connsiteY70" fmla="*/ 1763907 h 6061990"/>
                <a:gd name="connsiteX71" fmla="*/ 4083579 w 9143999"/>
                <a:gd name="connsiteY71" fmla="*/ 1738571 h 6061990"/>
                <a:gd name="connsiteX72" fmla="*/ 4136095 w 9143999"/>
                <a:gd name="connsiteY72" fmla="*/ 1713235 h 6061990"/>
                <a:gd name="connsiteX73" fmla="*/ 4178107 w 9143999"/>
                <a:gd name="connsiteY73" fmla="*/ 1672065 h 6061990"/>
                <a:gd name="connsiteX74" fmla="*/ 4209617 w 9143999"/>
                <a:gd name="connsiteY74" fmla="*/ 1605558 h 6061990"/>
                <a:gd name="connsiteX75" fmla="*/ 4227122 w 9143999"/>
                <a:gd name="connsiteY75" fmla="*/ 1513716 h 6061990"/>
                <a:gd name="connsiteX76" fmla="*/ 4227122 w 9143999"/>
                <a:gd name="connsiteY76" fmla="*/ 1505403 h 6061990"/>
                <a:gd name="connsiteX77" fmla="*/ 4227122 w 9143999"/>
                <a:gd name="connsiteY77" fmla="*/ 1495902 h 6061990"/>
                <a:gd name="connsiteX78" fmla="*/ 4227122 w 9143999"/>
                <a:gd name="connsiteY78" fmla="*/ 1482047 h 6061990"/>
                <a:gd name="connsiteX79" fmla="*/ 4223621 w 9143999"/>
                <a:gd name="connsiteY79" fmla="*/ 1463045 h 6061990"/>
                <a:gd name="connsiteX80" fmla="*/ 4192112 w 9143999"/>
                <a:gd name="connsiteY80" fmla="*/ 1409207 h 6061990"/>
                <a:gd name="connsiteX81" fmla="*/ 4118589 w 9143999"/>
                <a:gd name="connsiteY81" fmla="*/ 1342700 h 6061990"/>
                <a:gd name="connsiteX82" fmla="*/ 3884019 w 9143999"/>
                <a:gd name="connsiteY82" fmla="*/ 1203354 h 6061990"/>
                <a:gd name="connsiteX83" fmla="*/ 3582928 w 9143999"/>
                <a:gd name="connsiteY83" fmla="*/ 1076675 h 6061990"/>
                <a:gd name="connsiteX84" fmla="*/ 3253829 w 9143999"/>
                <a:gd name="connsiteY84" fmla="*/ 965832 h 6061990"/>
                <a:gd name="connsiteX85" fmla="*/ 2543115 w 9143999"/>
                <a:gd name="connsiteY85" fmla="*/ 772647 h 6061990"/>
                <a:gd name="connsiteX86" fmla="*/ 1041163 w 9143999"/>
                <a:gd name="connsiteY86" fmla="*/ 468619 h 6061990"/>
                <a:gd name="connsiteX87" fmla="*/ 0 w 9143999"/>
                <a:gd name="connsiteY87" fmla="*/ 304674 h 6061990"/>
                <a:gd name="connsiteX88" fmla="*/ 0 w 9143999"/>
                <a:gd name="connsiteY88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10075 w 9143999"/>
                <a:gd name="connsiteY31" fmla="*/ 3371932 h 6061990"/>
                <a:gd name="connsiteX32" fmla="*/ 2445086 w 9143999"/>
                <a:gd name="connsiteY32" fmla="*/ 3470900 h 6061990"/>
                <a:gd name="connsiteX33" fmla="*/ 2529111 w 9143999"/>
                <a:gd name="connsiteY33" fmla="*/ 3575409 h 6061990"/>
                <a:gd name="connsiteX34" fmla="*/ 2886218 w 9143999"/>
                <a:gd name="connsiteY34" fmla="*/ 3828766 h 6061990"/>
                <a:gd name="connsiteX35" fmla="*/ 3414877 w 9143999"/>
                <a:gd name="connsiteY35" fmla="*/ 4075790 h 6061990"/>
                <a:gd name="connsiteX36" fmla="*/ 4034564 w 9143999"/>
                <a:gd name="connsiteY36" fmla="*/ 4294310 h 6061990"/>
                <a:gd name="connsiteX37" fmla="*/ 4706767 w 9143999"/>
                <a:gd name="connsiteY37" fmla="*/ 4487495 h 6061990"/>
                <a:gd name="connsiteX38" fmla="*/ 6128195 w 9143999"/>
                <a:gd name="connsiteY38" fmla="*/ 4810525 h 6061990"/>
                <a:gd name="connsiteX39" fmla="*/ 7609141 w 9143999"/>
                <a:gd name="connsiteY39" fmla="*/ 5070216 h 6061990"/>
                <a:gd name="connsiteX40" fmla="*/ 9118095 w 9143999"/>
                <a:gd name="connsiteY40" fmla="*/ 5285570 h 6061990"/>
                <a:gd name="connsiteX41" fmla="*/ 9143999 w 9143999"/>
                <a:gd name="connsiteY41" fmla="*/ 5288702 h 6061990"/>
                <a:gd name="connsiteX42" fmla="*/ 9143999 w 9143999"/>
                <a:gd name="connsiteY42" fmla="*/ 6061990 h 6061990"/>
                <a:gd name="connsiteX43" fmla="*/ 4752032 w 9143999"/>
                <a:gd name="connsiteY43" fmla="*/ 6061990 h 6061990"/>
                <a:gd name="connsiteX44" fmla="*/ 3828002 w 9143999"/>
                <a:gd name="connsiteY44" fmla="*/ 5760614 h 6061990"/>
                <a:gd name="connsiteX45" fmla="*/ 3071774 w 9143999"/>
                <a:gd name="connsiteY45" fmla="*/ 5475587 h 6061990"/>
                <a:gd name="connsiteX46" fmla="*/ 2329551 w 9143999"/>
                <a:gd name="connsiteY46" fmla="*/ 5136722 h 6061990"/>
                <a:gd name="connsiteX47" fmla="*/ 1615336 w 9143999"/>
                <a:gd name="connsiteY47" fmla="*/ 4712349 h 6061990"/>
                <a:gd name="connsiteX48" fmla="*/ 1282736 w 9143999"/>
                <a:gd name="connsiteY48" fmla="*/ 4446324 h 6061990"/>
                <a:gd name="connsiteX49" fmla="*/ 992148 w 9143999"/>
                <a:gd name="connsiteY49" fmla="*/ 4123294 h 6061990"/>
                <a:gd name="connsiteX50" fmla="*/ 792588 w 9143999"/>
                <a:gd name="connsiteY50" fmla="*/ 3733758 h 6061990"/>
                <a:gd name="connsiteX51" fmla="*/ 761078 w 9143999"/>
                <a:gd name="connsiteY51" fmla="*/ 3296717 h 6061990"/>
                <a:gd name="connsiteX52" fmla="*/ 764579 w 9143999"/>
                <a:gd name="connsiteY52" fmla="*/ 3271381 h 6061990"/>
                <a:gd name="connsiteX53" fmla="*/ 767643 w 9143999"/>
                <a:gd name="connsiteY53" fmla="*/ 3257526 h 6061990"/>
                <a:gd name="connsiteX54" fmla="*/ 771582 w 9143999"/>
                <a:gd name="connsiteY54" fmla="*/ 3242878 h 6061990"/>
                <a:gd name="connsiteX55" fmla="*/ 774645 w 9143999"/>
                <a:gd name="connsiteY55" fmla="*/ 3234565 h 6061990"/>
                <a:gd name="connsiteX56" fmla="*/ 775083 w 9143999"/>
                <a:gd name="connsiteY56" fmla="*/ 3226251 h 6061990"/>
                <a:gd name="connsiteX57" fmla="*/ 775083 w 9143999"/>
                <a:gd name="connsiteY57" fmla="*/ 3223876 h 6061990"/>
                <a:gd name="connsiteX58" fmla="*/ 778146 w 9143999"/>
                <a:gd name="connsiteY58" fmla="*/ 3218334 h 6061990"/>
                <a:gd name="connsiteX59" fmla="*/ 782085 w 9143999"/>
                <a:gd name="connsiteY59" fmla="*/ 3195374 h 6061990"/>
                <a:gd name="connsiteX60" fmla="*/ 813594 w 9143999"/>
                <a:gd name="connsiteY60" fmla="*/ 3106699 h 6061990"/>
                <a:gd name="connsiteX61" fmla="*/ 890617 w 9143999"/>
                <a:gd name="connsiteY61" fmla="*/ 2926182 h 6061990"/>
                <a:gd name="connsiteX62" fmla="*/ 1156698 w 9143999"/>
                <a:gd name="connsiteY62" fmla="*/ 2565148 h 6061990"/>
                <a:gd name="connsiteX63" fmla="*/ 1576824 w 9143999"/>
                <a:gd name="connsiteY63" fmla="*/ 2254786 h 6061990"/>
                <a:gd name="connsiteX64" fmla="*/ 2077475 w 9143999"/>
                <a:gd name="connsiteY64" fmla="*/ 2055267 h 6061990"/>
                <a:gd name="connsiteX65" fmla="*/ 2560620 w 9143999"/>
                <a:gd name="connsiteY65" fmla="*/ 1947590 h 6061990"/>
                <a:gd name="connsiteX66" fmla="*/ 3005254 w 9143999"/>
                <a:gd name="connsiteY66" fmla="*/ 1890585 h 6061990"/>
                <a:gd name="connsiteX67" fmla="*/ 3404374 w 9143999"/>
                <a:gd name="connsiteY67" fmla="*/ 1852581 h 6061990"/>
                <a:gd name="connsiteX68" fmla="*/ 3754480 w 9143999"/>
                <a:gd name="connsiteY68" fmla="*/ 1814578 h 6061990"/>
                <a:gd name="connsiteX69" fmla="*/ 4006556 w 9143999"/>
                <a:gd name="connsiteY69" fmla="*/ 1763907 h 6061990"/>
                <a:gd name="connsiteX70" fmla="*/ 4083579 w 9143999"/>
                <a:gd name="connsiteY70" fmla="*/ 1738571 h 6061990"/>
                <a:gd name="connsiteX71" fmla="*/ 4136095 w 9143999"/>
                <a:gd name="connsiteY71" fmla="*/ 1713235 h 6061990"/>
                <a:gd name="connsiteX72" fmla="*/ 4178107 w 9143999"/>
                <a:gd name="connsiteY72" fmla="*/ 1672065 h 6061990"/>
                <a:gd name="connsiteX73" fmla="*/ 4209617 w 9143999"/>
                <a:gd name="connsiteY73" fmla="*/ 1605558 h 6061990"/>
                <a:gd name="connsiteX74" fmla="*/ 4227122 w 9143999"/>
                <a:gd name="connsiteY74" fmla="*/ 1513716 h 6061990"/>
                <a:gd name="connsiteX75" fmla="*/ 4227122 w 9143999"/>
                <a:gd name="connsiteY75" fmla="*/ 1505403 h 6061990"/>
                <a:gd name="connsiteX76" fmla="*/ 4227122 w 9143999"/>
                <a:gd name="connsiteY76" fmla="*/ 1495902 h 6061990"/>
                <a:gd name="connsiteX77" fmla="*/ 4227122 w 9143999"/>
                <a:gd name="connsiteY77" fmla="*/ 1482047 h 6061990"/>
                <a:gd name="connsiteX78" fmla="*/ 4223621 w 9143999"/>
                <a:gd name="connsiteY78" fmla="*/ 1463045 h 6061990"/>
                <a:gd name="connsiteX79" fmla="*/ 4192112 w 9143999"/>
                <a:gd name="connsiteY79" fmla="*/ 1409207 h 6061990"/>
                <a:gd name="connsiteX80" fmla="*/ 4118589 w 9143999"/>
                <a:gd name="connsiteY80" fmla="*/ 1342700 h 6061990"/>
                <a:gd name="connsiteX81" fmla="*/ 3884019 w 9143999"/>
                <a:gd name="connsiteY81" fmla="*/ 1203354 h 6061990"/>
                <a:gd name="connsiteX82" fmla="*/ 3582928 w 9143999"/>
                <a:gd name="connsiteY82" fmla="*/ 1076675 h 6061990"/>
                <a:gd name="connsiteX83" fmla="*/ 3253829 w 9143999"/>
                <a:gd name="connsiteY83" fmla="*/ 965832 h 6061990"/>
                <a:gd name="connsiteX84" fmla="*/ 2543115 w 9143999"/>
                <a:gd name="connsiteY84" fmla="*/ 772647 h 6061990"/>
                <a:gd name="connsiteX85" fmla="*/ 1041163 w 9143999"/>
                <a:gd name="connsiteY85" fmla="*/ 468619 h 6061990"/>
                <a:gd name="connsiteX86" fmla="*/ 0 w 9143999"/>
                <a:gd name="connsiteY86" fmla="*/ 304674 h 6061990"/>
                <a:gd name="connsiteX87" fmla="*/ 0 w 9143999"/>
                <a:gd name="connsiteY87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45086 w 9143999"/>
                <a:gd name="connsiteY31" fmla="*/ 3470900 h 6061990"/>
                <a:gd name="connsiteX32" fmla="*/ 2529111 w 9143999"/>
                <a:gd name="connsiteY32" fmla="*/ 3575409 h 6061990"/>
                <a:gd name="connsiteX33" fmla="*/ 2886218 w 9143999"/>
                <a:gd name="connsiteY33" fmla="*/ 3828766 h 6061990"/>
                <a:gd name="connsiteX34" fmla="*/ 3414877 w 9143999"/>
                <a:gd name="connsiteY34" fmla="*/ 4075790 h 6061990"/>
                <a:gd name="connsiteX35" fmla="*/ 4034564 w 9143999"/>
                <a:gd name="connsiteY35" fmla="*/ 4294310 h 6061990"/>
                <a:gd name="connsiteX36" fmla="*/ 4706767 w 9143999"/>
                <a:gd name="connsiteY36" fmla="*/ 4487495 h 6061990"/>
                <a:gd name="connsiteX37" fmla="*/ 6128195 w 9143999"/>
                <a:gd name="connsiteY37" fmla="*/ 4810525 h 6061990"/>
                <a:gd name="connsiteX38" fmla="*/ 7609141 w 9143999"/>
                <a:gd name="connsiteY38" fmla="*/ 5070216 h 6061990"/>
                <a:gd name="connsiteX39" fmla="*/ 9118095 w 9143999"/>
                <a:gd name="connsiteY39" fmla="*/ 5285570 h 6061990"/>
                <a:gd name="connsiteX40" fmla="*/ 9143999 w 9143999"/>
                <a:gd name="connsiteY40" fmla="*/ 5288702 h 6061990"/>
                <a:gd name="connsiteX41" fmla="*/ 9143999 w 9143999"/>
                <a:gd name="connsiteY41" fmla="*/ 6061990 h 6061990"/>
                <a:gd name="connsiteX42" fmla="*/ 4752032 w 9143999"/>
                <a:gd name="connsiteY42" fmla="*/ 6061990 h 6061990"/>
                <a:gd name="connsiteX43" fmla="*/ 3828002 w 9143999"/>
                <a:gd name="connsiteY43" fmla="*/ 5760614 h 6061990"/>
                <a:gd name="connsiteX44" fmla="*/ 3071774 w 9143999"/>
                <a:gd name="connsiteY44" fmla="*/ 5475587 h 6061990"/>
                <a:gd name="connsiteX45" fmla="*/ 2329551 w 9143999"/>
                <a:gd name="connsiteY45" fmla="*/ 5136722 h 6061990"/>
                <a:gd name="connsiteX46" fmla="*/ 1615336 w 9143999"/>
                <a:gd name="connsiteY46" fmla="*/ 4712349 h 6061990"/>
                <a:gd name="connsiteX47" fmla="*/ 1282736 w 9143999"/>
                <a:gd name="connsiteY47" fmla="*/ 4446324 h 6061990"/>
                <a:gd name="connsiteX48" fmla="*/ 992148 w 9143999"/>
                <a:gd name="connsiteY48" fmla="*/ 4123294 h 6061990"/>
                <a:gd name="connsiteX49" fmla="*/ 792588 w 9143999"/>
                <a:gd name="connsiteY49" fmla="*/ 3733758 h 6061990"/>
                <a:gd name="connsiteX50" fmla="*/ 761078 w 9143999"/>
                <a:gd name="connsiteY50" fmla="*/ 3296717 h 6061990"/>
                <a:gd name="connsiteX51" fmla="*/ 764579 w 9143999"/>
                <a:gd name="connsiteY51" fmla="*/ 3271381 h 6061990"/>
                <a:gd name="connsiteX52" fmla="*/ 767643 w 9143999"/>
                <a:gd name="connsiteY52" fmla="*/ 3257526 h 6061990"/>
                <a:gd name="connsiteX53" fmla="*/ 771582 w 9143999"/>
                <a:gd name="connsiteY53" fmla="*/ 3242878 h 6061990"/>
                <a:gd name="connsiteX54" fmla="*/ 774645 w 9143999"/>
                <a:gd name="connsiteY54" fmla="*/ 3234565 h 6061990"/>
                <a:gd name="connsiteX55" fmla="*/ 775083 w 9143999"/>
                <a:gd name="connsiteY55" fmla="*/ 3226251 h 6061990"/>
                <a:gd name="connsiteX56" fmla="*/ 775083 w 9143999"/>
                <a:gd name="connsiteY56" fmla="*/ 3223876 h 6061990"/>
                <a:gd name="connsiteX57" fmla="*/ 778146 w 9143999"/>
                <a:gd name="connsiteY57" fmla="*/ 3218334 h 6061990"/>
                <a:gd name="connsiteX58" fmla="*/ 782085 w 9143999"/>
                <a:gd name="connsiteY58" fmla="*/ 3195374 h 6061990"/>
                <a:gd name="connsiteX59" fmla="*/ 813594 w 9143999"/>
                <a:gd name="connsiteY59" fmla="*/ 3106699 h 6061990"/>
                <a:gd name="connsiteX60" fmla="*/ 890617 w 9143999"/>
                <a:gd name="connsiteY60" fmla="*/ 2926182 h 6061990"/>
                <a:gd name="connsiteX61" fmla="*/ 1156698 w 9143999"/>
                <a:gd name="connsiteY61" fmla="*/ 2565148 h 6061990"/>
                <a:gd name="connsiteX62" fmla="*/ 1576824 w 9143999"/>
                <a:gd name="connsiteY62" fmla="*/ 2254786 h 6061990"/>
                <a:gd name="connsiteX63" fmla="*/ 2077475 w 9143999"/>
                <a:gd name="connsiteY63" fmla="*/ 2055267 h 6061990"/>
                <a:gd name="connsiteX64" fmla="*/ 2560620 w 9143999"/>
                <a:gd name="connsiteY64" fmla="*/ 1947590 h 6061990"/>
                <a:gd name="connsiteX65" fmla="*/ 3005254 w 9143999"/>
                <a:gd name="connsiteY65" fmla="*/ 1890585 h 6061990"/>
                <a:gd name="connsiteX66" fmla="*/ 3404374 w 9143999"/>
                <a:gd name="connsiteY66" fmla="*/ 1852581 h 6061990"/>
                <a:gd name="connsiteX67" fmla="*/ 3754480 w 9143999"/>
                <a:gd name="connsiteY67" fmla="*/ 1814578 h 6061990"/>
                <a:gd name="connsiteX68" fmla="*/ 4006556 w 9143999"/>
                <a:gd name="connsiteY68" fmla="*/ 1763907 h 6061990"/>
                <a:gd name="connsiteX69" fmla="*/ 4083579 w 9143999"/>
                <a:gd name="connsiteY69" fmla="*/ 1738571 h 6061990"/>
                <a:gd name="connsiteX70" fmla="*/ 4136095 w 9143999"/>
                <a:gd name="connsiteY70" fmla="*/ 1713235 h 6061990"/>
                <a:gd name="connsiteX71" fmla="*/ 4178107 w 9143999"/>
                <a:gd name="connsiteY71" fmla="*/ 1672065 h 6061990"/>
                <a:gd name="connsiteX72" fmla="*/ 4209617 w 9143999"/>
                <a:gd name="connsiteY72" fmla="*/ 1605558 h 6061990"/>
                <a:gd name="connsiteX73" fmla="*/ 4227122 w 9143999"/>
                <a:gd name="connsiteY73" fmla="*/ 1513716 h 6061990"/>
                <a:gd name="connsiteX74" fmla="*/ 4227122 w 9143999"/>
                <a:gd name="connsiteY74" fmla="*/ 1505403 h 6061990"/>
                <a:gd name="connsiteX75" fmla="*/ 4227122 w 9143999"/>
                <a:gd name="connsiteY75" fmla="*/ 1495902 h 6061990"/>
                <a:gd name="connsiteX76" fmla="*/ 4227122 w 9143999"/>
                <a:gd name="connsiteY76" fmla="*/ 1482047 h 6061990"/>
                <a:gd name="connsiteX77" fmla="*/ 4223621 w 9143999"/>
                <a:gd name="connsiteY77" fmla="*/ 1463045 h 6061990"/>
                <a:gd name="connsiteX78" fmla="*/ 4192112 w 9143999"/>
                <a:gd name="connsiteY78" fmla="*/ 1409207 h 6061990"/>
                <a:gd name="connsiteX79" fmla="*/ 4118589 w 9143999"/>
                <a:gd name="connsiteY79" fmla="*/ 1342700 h 6061990"/>
                <a:gd name="connsiteX80" fmla="*/ 3884019 w 9143999"/>
                <a:gd name="connsiteY80" fmla="*/ 1203354 h 6061990"/>
                <a:gd name="connsiteX81" fmla="*/ 3582928 w 9143999"/>
                <a:gd name="connsiteY81" fmla="*/ 1076675 h 6061990"/>
                <a:gd name="connsiteX82" fmla="*/ 3253829 w 9143999"/>
                <a:gd name="connsiteY82" fmla="*/ 965832 h 6061990"/>
                <a:gd name="connsiteX83" fmla="*/ 2543115 w 9143999"/>
                <a:gd name="connsiteY83" fmla="*/ 772647 h 6061990"/>
                <a:gd name="connsiteX84" fmla="*/ 1041163 w 9143999"/>
                <a:gd name="connsiteY84" fmla="*/ 468619 h 6061990"/>
                <a:gd name="connsiteX85" fmla="*/ 0 w 9143999"/>
                <a:gd name="connsiteY85" fmla="*/ 304674 h 6061990"/>
                <a:gd name="connsiteX86" fmla="*/ 0 w 9143999"/>
                <a:gd name="connsiteY86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45086 w 9143999"/>
                <a:gd name="connsiteY30" fmla="*/ 3470900 h 6061990"/>
                <a:gd name="connsiteX31" fmla="*/ 2529111 w 9143999"/>
                <a:gd name="connsiteY31" fmla="*/ 3575409 h 6061990"/>
                <a:gd name="connsiteX32" fmla="*/ 2886218 w 9143999"/>
                <a:gd name="connsiteY32" fmla="*/ 3828766 h 6061990"/>
                <a:gd name="connsiteX33" fmla="*/ 3414877 w 9143999"/>
                <a:gd name="connsiteY33" fmla="*/ 4075790 h 6061990"/>
                <a:gd name="connsiteX34" fmla="*/ 4034564 w 9143999"/>
                <a:gd name="connsiteY34" fmla="*/ 4294310 h 6061990"/>
                <a:gd name="connsiteX35" fmla="*/ 4706767 w 9143999"/>
                <a:gd name="connsiteY35" fmla="*/ 4487495 h 6061990"/>
                <a:gd name="connsiteX36" fmla="*/ 6128195 w 9143999"/>
                <a:gd name="connsiteY36" fmla="*/ 4810525 h 6061990"/>
                <a:gd name="connsiteX37" fmla="*/ 7609141 w 9143999"/>
                <a:gd name="connsiteY37" fmla="*/ 5070216 h 6061990"/>
                <a:gd name="connsiteX38" fmla="*/ 9118095 w 9143999"/>
                <a:gd name="connsiteY38" fmla="*/ 5285570 h 6061990"/>
                <a:gd name="connsiteX39" fmla="*/ 9143999 w 9143999"/>
                <a:gd name="connsiteY39" fmla="*/ 5288702 h 6061990"/>
                <a:gd name="connsiteX40" fmla="*/ 9143999 w 9143999"/>
                <a:gd name="connsiteY40" fmla="*/ 6061990 h 6061990"/>
                <a:gd name="connsiteX41" fmla="*/ 4752032 w 9143999"/>
                <a:gd name="connsiteY41" fmla="*/ 6061990 h 6061990"/>
                <a:gd name="connsiteX42" fmla="*/ 3828002 w 9143999"/>
                <a:gd name="connsiteY42" fmla="*/ 5760614 h 6061990"/>
                <a:gd name="connsiteX43" fmla="*/ 3071774 w 9143999"/>
                <a:gd name="connsiteY43" fmla="*/ 5475587 h 6061990"/>
                <a:gd name="connsiteX44" fmla="*/ 2329551 w 9143999"/>
                <a:gd name="connsiteY44" fmla="*/ 5136722 h 6061990"/>
                <a:gd name="connsiteX45" fmla="*/ 1615336 w 9143999"/>
                <a:gd name="connsiteY45" fmla="*/ 4712349 h 6061990"/>
                <a:gd name="connsiteX46" fmla="*/ 1282736 w 9143999"/>
                <a:gd name="connsiteY46" fmla="*/ 4446324 h 6061990"/>
                <a:gd name="connsiteX47" fmla="*/ 992148 w 9143999"/>
                <a:gd name="connsiteY47" fmla="*/ 4123294 h 6061990"/>
                <a:gd name="connsiteX48" fmla="*/ 792588 w 9143999"/>
                <a:gd name="connsiteY48" fmla="*/ 3733758 h 6061990"/>
                <a:gd name="connsiteX49" fmla="*/ 761078 w 9143999"/>
                <a:gd name="connsiteY49" fmla="*/ 3296717 h 6061990"/>
                <a:gd name="connsiteX50" fmla="*/ 764579 w 9143999"/>
                <a:gd name="connsiteY50" fmla="*/ 3271381 h 6061990"/>
                <a:gd name="connsiteX51" fmla="*/ 767643 w 9143999"/>
                <a:gd name="connsiteY51" fmla="*/ 3257526 h 6061990"/>
                <a:gd name="connsiteX52" fmla="*/ 771582 w 9143999"/>
                <a:gd name="connsiteY52" fmla="*/ 3242878 h 6061990"/>
                <a:gd name="connsiteX53" fmla="*/ 774645 w 9143999"/>
                <a:gd name="connsiteY53" fmla="*/ 3234565 h 6061990"/>
                <a:gd name="connsiteX54" fmla="*/ 775083 w 9143999"/>
                <a:gd name="connsiteY54" fmla="*/ 3226251 h 6061990"/>
                <a:gd name="connsiteX55" fmla="*/ 775083 w 9143999"/>
                <a:gd name="connsiteY55" fmla="*/ 3223876 h 6061990"/>
                <a:gd name="connsiteX56" fmla="*/ 778146 w 9143999"/>
                <a:gd name="connsiteY56" fmla="*/ 3218334 h 6061990"/>
                <a:gd name="connsiteX57" fmla="*/ 782085 w 9143999"/>
                <a:gd name="connsiteY57" fmla="*/ 3195374 h 6061990"/>
                <a:gd name="connsiteX58" fmla="*/ 813594 w 9143999"/>
                <a:gd name="connsiteY58" fmla="*/ 3106699 h 6061990"/>
                <a:gd name="connsiteX59" fmla="*/ 890617 w 9143999"/>
                <a:gd name="connsiteY59" fmla="*/ 2926182 h 6061990"/>
                <a:gd name="connsiteX60" fmla="*/ 1156698 w 9143999"/>
                <a:gd name="connsiteY60" fmla="*/ 2565148 h 6061990"/>
                <a:gd name="connsiteX61" fmla="*/ 1576824 w 9143999"/>
                <a:gd name="connsiteY61" fmla="*/ 2254786 h 6061990"/>
                <a:gd name="connsiteX62" fmla="*/ 2077475 w 9143999"/>
                <a:gd name="connsiteY62" fmla="*/ 2055267 h 6061990"/>
                <a:gd name="connsiteX63" fmla="*/ 2560620 w 9143999"/>
                <a:gd name="connsiteY63" fmla="*/ 1947590 h 6061990"/>
                <a:gd name="connsiteX64" fmla="*/ 3005254 w 9143999"/>
                <a:gd name="connsiteY64" fmla="*/ 1890585 h 6061990"/>
                <a:gd name="connsiteX65" fmla="*/ 3404374 w 9143999"/>
                <a:gd name="connsiteY65" fmla="*/ 1852581 h 6061990"/>
                <a:gd name="connsiteX66" fmla="*/ 3754480 w 9143999"/>
                <a:gd name="connsiteY66" fmla="*/ 1814578 h 6061990"/>
                <a:gd name="connsiteX67" fmla="*/ 4006556 w 9143999"/>
                <a:gd name="connsiteY67" fmla="*/ 1763907 h 6061990"/>
                <a:gd name="connsiteX68" fmla="*/ 4083579 w 9143999"/>
                <a:gd name="connsiteY68" fmla="*/ 1738571 h 6061990"/>
                <a:gd name="connsiteX69" fmla="*/ 4136095 w 9143999"/>
                <a:gd name="connsiteY69" fmla="*/ 1713235 h 6061990"/>
                <a:gd name="connsiteX70" fmla="*/ 4178107 w 9143999"/>
                <a:gd name="connsiteY70" fmla="*/ 1672065 h 6061990"/>
                <a:gd name="connsiteX71" fmla="*/ 4209617 w 9143999"/>
                <a:gd name="connsiteY71" fmla="*/ 1605558 h 6061990"/>
                <a:gd name="connsiteX72" fmla="*/ 4227122 w 9143999"/>
                <a:gd name="connsiteY72" fmla="*/ 1513716 h 6061990"/>
                <a:gd name="connsiteX73" fmla="*/ 4227122 w 9143999"/>
                <a:gd name="connsiteY73" fmla="*/ 1505403 h 6061990"/>
                <a:gd name="connsiteX74" fmla="*/ 4227122 w 9143999"/>
                <a:gd name="connsiteY74" fmla="*/ 1495902 h 6061990"/>
                <a:gd name="connsiteX75" fmla="*/ 4227122 w 9143999"/>
                <a:gd name="connsiteY75" fmla="*/ 1482047 h 6061990"/>
                <a:gd name="connsiteX76" fmla="*/ 4223621 w 9143999"/>
                <a:gd name="connsiteY76" fmla="*/ 1463045 h 6061990"/>
                <a:gd name="connsiteX77" fmla="*/ 4192112 w 9143999"/>
                <a:gd name="connsiteY77" fmla="*/ 1409207 h 6061990"/>
                <a:gd name="connsiteX78" fmla="*/ 4118589 w 9143999"/>
                <a:gd name="connsiteY78" fmla="*/ 1342700 h 6061990"/>
                <a:gd name="connsiteX79" fmla="*/ 3884019 w 9143999"/>
                <a:gd name="connsiteY79" fmla="*/ 1203354 h 6061990"/>
                <a:gd name="connsiteX80" fmla="*/ 3582928 w 9143999"/>
                <a:gd name="connsiteY80" fmla="*/ 1076675 h 6061990"/>
                <a:gd name="connsiteX81" fmla="*/ 3253829 w 9143999"/>
                <a:gd name="connsiteY81" fmla="*/ 965832 h 6061990"/>
                <a:gd name="connsiteX82" fmla="*/ 2543115 w 9143999"/>
                <a:gd name="connsiteY82" fmla="*/ 772647 h 6061990"/>
                <a:gd name="connsiteX83" fmla="*/ 1041163 w 9143999"/>
                <a:gd name="connsiteY83" fmla="*/ 468619 h 6061990"/>
                <a:gd name="connsiteX84" fmla="*/ 0 w 9143999"/>
                <a:gd name="connsiteY84" fmla="*/ 304674 h 6061990"/>
                <a:gd name="connsiteX85" fmla="*/ 0 w 9143999"/>
                <a:gd name="connsiteY85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45086 w 9143999"/>
                <a:gd name="connsiteY30" fmla="*/ 3470900 h 6061990"/>
                <a:gd name="connsiteX31" fmla="*/ 2529111 w 9143999"/>
                <a:gd name="connsiteY31" fmla="*/ 3575409 h 6061990"/>
                <a:gd name="connsiteX32" fmla="*/ 2886218 w 9143999"/>
                <a:gd name="connsiteY32" fmla="*/ 3828766 h 6061990"/>
                <a:gd name="connsiteX33" fmla="*/ 3414877 w 9143999"/>
                <a:gd name="connsiteY33" fmla="*/ 4075790 h 6061990"/>
                <a:gd name="connsiteX34" fmla="*/ 4034564 w 9143999"/>
                <a:gd name="connsiteY34" fmla="*/ 4294310 h 6061990"/>
                <a:gd name="connsiteX35" fmla="*/ 4706767 w 9143999"/>
                <a:gd name="connsiteY35" fmla="*/ 4487495 h 6061990"/>
                <a:gd name="connsiteX36" fmla="*/ 6128195 w 9143999"/>
                <a:gd name="connsiteY36" fmla="*/ 4810525 h 6061990"/>
                <a:gd name="connsiteX37" fmla="*/ 7609141 w 9143999"/>
                <a:gd name="connsiteY37" fmla="*/ 5070216 h 6061990"/>
                <a:gd name="connsiteX38" fmla="*/ 9118095 w 9143999"/>
                <a:gd name="connsiteY38" fmla="*/ 5285570 h 6061990"/>
                <a:gd name="connsiteX39" fmla="*/ 9143999 w 9143999"/>
                <a:gd name="connsiteY39" fmla="*/ 5288702 h 6061990"/>
                <a:gd name="connsiteX40" fmla="*/ 9143999 w 9143999"/>
                <a:gd name="connsiteY40" fmla="*/ 6061990 h 6061990"/>
                <a:gd name="connsiteX41" fmla="*/ 4752032 w 9143999"/>
                <a:gd name="connsiteY41" fmla="*/ 6061990 h 6061990"/>
                <a:gd name="connsiteX42" fmla="*/ 3828002 w 9143999"/>
                <a:gd name="connsiteY42" fmla="*/ 5760614 h 6061990"/>
                <a:gd name="connsiteX43" fmla="*/ 3071774 w 9143999"/>
                <a:gd name="connsiteY43" fmla="*/ 5475587 h 6061990"/>
                <a:gd name="connsiteX44" fmla="*/ 2329551 w 9143999"/>
                <a:gd name="connsiteY44" fmla="*/ 5136722 h 6061990"/>
                <a:gd name="connsiteX45" fmla="*/ 1615336 w 9143999"/>
                <a:gd name="connsiteY45" fmla="*/ 4712349 h 6061990"/>
                <a:gd name="connsiteX46" fmla="*/ 1282736 w 9143999"/>
                <a:gd name="connsiteY46" fmla="*/ 4446324 h 6061990"/>
                <a:gd name="connsiteX47" fmla="*/ 992148 w 9143999"/>
                <a:gd name="connsiteY47" fmla="*/ 4123294 h 6061990"/>
                <a:gd name="connsiteX48" fmla="*/ 792588 w 9143999"/>
                <a:gd name="connsiteY48" fmla="*/ 3733758 h 6061990"/>
                <a:gd name="connsiteX49" fmla="*/ 761078 w 9143999"/>
                <a:gd name="connsiteY49" fmla="*/ 3296717 h 6061990"/>
                <a:gd name="connsiteX50" fmla="*/ 764579 w 9143999"/>
                <a:gd name="connsiteY50" fmla="*/ 3271381 h 6061990"/>
                <a:gd name="connsiteX51" fmla="*/ 767643 w 9143999"/>
                <a:gd name="connsiteY51" fmla="*/ 3257526 h 6061990"/>
                <a:gd name="connsiteX52" fmla="*/ 771582 w 9143999"/>
                <a:gd name="connsiteY52" fmla="*/ 3242878 h 6061990"/>
                <a:gd name="connsiteX53" fmla="*/ 774645 w 9143999"/>
                <a:gd name="connsiteY53" fmla="*/ 3234565 h 6061990"/>
                <a:gd name="connsiteX54" fmla="*/ 775083 w 9143999"/>
                <a:gd name="connsiteY54" fmla="*/ 3226251 h 6061990"/>
                <a:gd name="connsiteX55" fmla="*/ 775083 w 9143999"/>
                <a:gd name="connsiteY55" fmla="*/ 3223876 h 6061990"/>
                <a:gd name="connsiteX56" fmla="*/ 778146 w 9143999"/>
                <a:gd name="connsiteY56" fmla="*/ 3218334 h 6061990"/>
                <a:gd name="connsiteX57" fmla="*/ 782085 w 9143999"/>
                <a:gd name="connsiteY57" fmla="*/ 3195374 h 6061990"/>
                <a:gd name="connsiteX58" fmla="*/ 813594 w 9143999"/>
                <a:gd name="connsiteY58" fmla="*/ 3106699 h 6061990"/>
                <a:gd name="connsiteX59" fmla="*/ 890617 w 9143999"/>
                <a:gd name="connsiteY59" fmla="*/ 2926182 h 6061990"/>
                <a:gd name="connsiteX60" fmla="*/ 1156698 w 9143999"/>
                <a:gd name="connsiteY60" fmla="*/ 2565148 h 6061990"/>
                <a:gd name="connsiteX61" fmla="*/ 1576824 w 9143999"/>
                <a:gd name="connsiteY61" fmla="*/ 2254786 h 6061990"/>
                <a:gd name="connsiteX62" fmla="*/ 2077475 w 9143999"/>
                <a:gd name="connsiteY62" fmla="*/ 2055267 h 6061990"/>
                <a:gd name="connsiteX63" fmla="*/ 2560620 w 9143999"/>
                <a:gd name="connsiteY63" fmla="*/ 1947590 h 6061990"/>
                <a:gd name="connsiteX64" fmla="*/ 3005254 w 9143999"/>
                <a:gd name="connsiteY64" fmla="*/ 1890585 h 6061990"/>
                <a:gd name="connsiteX65" fmla="*/ 3404374 w 9143999"/>
                <a:gd name="connsiteY65" fmla="*/ 1852581 h 6061990"/>
                <a:gd name="connsiteX66" fmla="*/ 3754480 w 9143999"/>
                <a:gd name="connsiteY66" fmla="*/ 1814578 h 6061990"/>
                <a:gd name="connsiteX67" fmla="*/ 4006556 w 9143999"/>
                <a:gd name="connsiteY67" fmla="*/ 1763907 h 6061990"/>
                <a:gd name="connsiteX68" fmla="*/ 4083579 w 9143999"/>
                <a:gd name="connsiteY68" fmla="*/ 1738571 h 6061990"/>
                <a:gd name="connsiteX69" fmla="*/ 4136095 w 9143999"/>
                <a:gd name="connsiteY69" fmla="*/ 1713235 h 6061990"/>
                <a:gd name="connsiteX70" fmla="*/ 4178107 w 9143999"/>
                <a:gd name="connsiteY70" fmla="*/ 1672065 h 6061990"/>
                <a:gd name="connsiteX71" fmla="*/ 4209617 w 9143999"/>
                <a:gd name="connsiteY71" fmla="*/ 1605558 h 6061990"/>
                <a:gd name="connsiteX72" fmla="*/ 4227122 w 9143999"/>
                <a:gd name="connsiteY72" fmla="*/ 1513716 h 6061990"/>
                <a:gd name="connsiteX73" fmla="*/ 4227122 w 9143999"/>
                <a:gd name="connsiteY73" fmla="*/ 1505403 h 6061990"/>
                <a:gd name="connsiteX74" fmla="*/ 4227122 w 9143999"/>
                <a:gd name="connsiteY74" fmla="*/ 1495902 h 6061990"/>
                <a:gd name="connsiteX75" fmla="*/ 4227122 w 9143999"/>
                <a:gd name="connsiteY75" fmla="*/ 1482047 h 6061990"/>
                <a:gd name="connsiteX76" fmla="*/ 4223621 w 9143999"/>
                <a:gd name="connsiteY76" fmla="*/ 1463045 h 6061990"/>
                <a:gd name="connsiteX77" fmla="*/ 4192112 w 9143999"/>
                <a:gd name="connsiteY77" fmla="*/ 1409207 h 6061990"/>
                <a:gd name="connsiteX78" fmla="*/ 4118589 w 9143999"/>
                <a:gd name="connsiteY78" fmla="*/ 1342700 h 6061990"/>
                <a:gd name="connsiteX79" fmla="*/ 3884019 w 9143999"/>
                <a:gd name="connsiteY79" fmla="*/ 1203354 h 6061990"/>
                <a:gd name="connsiteX80" fmla="*/ 3582928 w 9143999"/>
                <a:gd name="connsiteY80" fmla="*/ 1076675 h 6061990"/>
                <a:gd name="connsiteX81" fmla="*/ 3253829 w 9143999"/>
                <a:gd name="connsiteY81" fmla="*/ 965832 h 6061990"/>
                <a:gd name="connsiteX82" fmla="*/ 2543115 w 9143999"/>
                <a:gd name="connsiteY82" fmla="*/ 772647 h 6061990"/>
                <a:gd name="connsiteX83" fmla="*/ 1041163 w 9143999"/>
                <a:gd name="connsiteY83" fmla="*/ 468619 h 6061990"/>
                <a:gd name="connsiteX84" fmla="*/ 0 w 9143999"/>
                <a:gd name="connsiteY84" fmla="*/ 304674 h 6061990"/>
                <a:gd name="connsiteX85" fmla="*/ 0 w 9143999"/>
                <a:gd name="connsiteY85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43999" h="6061990">
                  <a:moveTo>
                    <a:pt x="0" y="0"/>
                  </a:moveTo>
                  <a:cubicBezTo>
                    <a:pt x="383616" y="31868"/>
                    <a:pt x="768406" y="70410"/>
                    <a:pt x="1153197" y="113919"/>
                  </a:cubicBezTo>
                  <a:cubicBezTo>
                    <a:pt x="1681856" y="174091"/>
                    <a:pt x="2214016" y="243764"/>
                    <a:pt x="2742675" y="338773"/>
                  </a:cubicBezTo>
                  <a:cubicBezTo>
                    <a:pt x="3008755" y="383110"/>
                    <a:pt x="3271334" y="436949"/>
                    <a:pt x="3537414" y="500288"/>
                  </a:cubicBezTo>
                  <a:lnTo>
                    <a:pt x="3933033" y="607965"/>
                  </a:lnTo>
                  <a:cubicBezTo>
                    <a:pt x="4062572" y="649135"/>
                    <a:pt x="4195613" y="693473"/>
                    <a:pt x="4328653" y="747311"/>
                  </a:cubicBezTo>
                  <a:cubicBezTo>
                    <a:pt x="4458192" y="797983"/>
                    <a:pt x="4591232" y="861322"/>
                    <a:pt x="4717270" y="940496"/>
                  </a:cubicBezTo>
                  <a:cubicBezTo>
                    <a:pt x="4780289" y="981667"/>
                    <a:pt x="4843308" y="1026004"/>
                    <a:pt x="4902826" y="1079842"/>
                  </a:cubicBezTo>
                  <a:cubicBezTo>
                    <a:pt x="4958842" y="1130514"/>
                    <a:pt x="5011358" y="1190686"/>
                    <a:pt x="5053371" y="1260359"/>
                  </a:cubicBezTo>
                  <a:cubicBezTo>
                    <a:pt x="5074377" y="1295196"/>
                    <a:pt x="5088381" y="1333200"/>
                    <a:pt x="5102386" y="1371203"/>
                  </a:cubicBezTo>
                  <a:cubicBezTo>
                    <a:pt x="5109388" y="1390205"/>
                    <a:pt x="5112889" y="1409207"/>
                    <a:pt x="5116390" y="1428208"/>
                  </a:cubicBezTo>
                  <a:lnTo>
                    <a:pt x="5116390" y="1434542"/>
                  </a:lnTo>
                  <a:lnTo>
                    <a:pt x="5119454" y="1440084"/>
                  </a:lnTo>
                  <a:cubicBezTo>
                    <a:pt x="5119600" y="1442195"/>
                    <a:pt x="5119745" y="1444307"/>
                    <a:pt x="5119891" y="1446418"/>
                  </a:cubicBezTo>
                  <a:lnTo>
                    <a:pt x="5126893" y="1472546"/>
                  </a:lnTo>
                  <a:cubicBezTo>
                    <a:pt x="5137396" y="1526384"/>
                    <a:pt x="5144398" y="1586557"/>
                    <a:pt x="5144398" y="1646729"/>
                  </a:cubicBezTo>
                  <a:cubicBezTo>
                    <a:pt x="5140897" y="1710068"/>
                    <a:pt x="5133895" y="1776574"/>
                    <a:pt x="5112889" y="1843081"/>
                  </a:cubicBezTo>
                  <a:cubicBezTo>
                    <a:pt x="5088381" y="1912754"/>
                    <a:pt x="5053371" y="1982427"/>
                    <a:pt x="5000855" y="2048933"/>
                  </a:cubicBezTo>
                  <a:cubicBezTo>
                    <a:pt x="4948339" y="2118606"/>
                    <a:pt x="4881819" y="2181946"/>
                    <a:pt x="4808297" y="2235784"/>
                  </a:cubicBezTo>
                  <a:cubicBezTo>
                    <a:pt x="4731274" y="2289622"/>
                    <a:pt x="4650750" y="2333960"/>
                    <a:pt x="4570225" y="2371963"/>
                  </a:cubicBezTo>
                  <a:cubicBezTo>
                    <a:pt x="4486200" y="2409967"/>
                    <a:pt x="4405676" y="2441637"/>
                    <a:pt x="4325152" y="2470139"/>
                  </a:cubicBezTo>
                  <a:cubicBezTo>
                    <a:pt x="4248128" y="2495475"/>
                    <a:pt x="4171105" y="2517644"/>
                    <a:pt x="4094082" y="2536645"/>
                  </a:cubicBezTo>
                  <a:cubicBezTo>
                    <a:pt x="3943537" y="2577816"/>
                    <a:pt x="3803494" y="2606319"/>
                    <a:pt x="3670454" y="2634821"/>
                  </a:cubicBezTo>
                  <a:lnTo>
                    <a:pt x="3292341" y="2713995"/>
                  </a:lnTo>
                  <a:cubicBezTo>
                    <a:pt x="3173305" y="2739331"/>
                    <a:pt x="3064772" y="2767834"/>
                    <a:pt x="2966743" y="2796336"/>
                  </a:cubicBezTo>
                  <a:cubicBezTo>
                    <a:pt x="2868713" y="2824839"/>
                    <a:pt x="2781187" y="2856509"/>
                    <a:pt x="2711166" y="2888178"/>
                  </a:cubicBezTo>
                  <a:cubicBezTo>
                    <a:pt x="2641145" y="2919848"/>
                    <a:pt x="2588629" y="2951518"/>
                    <a:pt x="2550117" y="2986354"/>
                  </a:cubicBezTo>
                  <a:cubicBezTo>
                    <a:pt x="2511606" y="3018024"/>
                    <a:pt x="2483597" y="3052860"/>
                    <a:pt x="2466092" y="3087697"/>
                  </a:cubicBezTo>
                  <a:cubicBezTo>
                    <a:pt x="2445086" y="3125701"/>
                    <a:pt x="2433604" y="3159391"/>
                    <a:pt x="2420578" y="3217543"/>
                  </a:cubicBezTo>
                  <a:cubicBezTo>
                    <a:pt x="2407552" y="3275695"/>
                    <a:pt x="2400327" y="3409351"/>
                    <a:pt x="2445086" y="3470900"/>
                  </a:cubicBezTo>
                  <a:cubicBezTo>
                    <a:pt x="2489845" y="3532449"/>
                    <a:pt x="2490599" y="3537406"/>
                    <a:pt x="2529111" y="3575409"/>
                  </a:cubicBezTo>
                  <a:cubicBezTo>
                    <a:pt x="2606134" y="3654583"/>
                    <a:pt x="2732172" y="3743258"/>
                    <a:pt x="2886218" y="3828766"/>
                  </a:cubicBezTo>
                  <a:cubicBezTo>
                    <a:pt x="3036764" y="3914274"/>
                    <a:pt x="3218818" y="3996616"/>
                    <a:pt x="3414877" y="4075790"/>
                  </a:cubicBezTo>
                  <a:cubicBezTo>
                    <a:pt x="3607435" y="4151797"/>
                    <a:pt x="3817499" y="4224637"/>
                    <a:pt x="4034564" y="4294310"/>
                  </a:cubicBezTo>
                  <a:cubicBezTo>
                    <a:pt x="4251629" y="4360816"/>
                    <a:pt x="4475697" y="4427323"/>
                    <a:pt x="4706767" y="4487495"/>
                  </a:cubicBezTo>
                  <a:cubicBezTo>
                    <a:pt x="5165405" y="4607839"/>
                    <a:pt x="5645049" y="4712349"/>
                    <a:pt x="6128195" y="4810525"/>
                  </a:cubicBezTo>
                  <a:cubicBezTo>
                    <a:pt x="6614841" y="4905534"/>
                    <a:pt x="7111991" y="4994209"/>
                    <a:pt x="7609141" y="5070216"/>
                  </a:cubicBezTo>
                  <a:cubicBezTo>
                    <a:pt x="8109791" y="5149390"/>
                    <a:pt x="8613943" y="5222230"/>
                    <a:pt x="9118095" y="5285570"/>
                  </a:cubicBezTo>
                  <a:lnTo>
                    <a:pt x="9143999" y="5288702"/>
                  </a:lnTo>
                  <a:lnTo>
                    <a:pt x="9143999" y="6061990"/>
                  </a:lnTo>
                  <a:lnTo>
                    <a:pt x="4752032" y="6061990"/>
                  </a:lnTo>
                  <a:cubicBezTo>
                    <a:pt x="4441382" y="5969608"/>
                    <a:pt x="4132773" y="5869741"/>
                    <a:pt x="3828002" y="5760614"/>
                  </a:cubicBezTo>
                  <a:cubicBezTo>
                    <a:pt x="3572425" y="5671939"/>
                    <a:pt x="3323850" y="5576930"/>
                    <a:pt x="3071774" y="5475587"/>
                  </a:cubicBezTo>
                  <a:cubicBezTo>
                    <a:pt x="2823199" y="5371078"/>
                    <a:pt x="2574625" y="5260234"/>
                    <a:pt x="2329551" y="5136722"/>
                  </a:cubicBezTo>
                  <a:cubicBezTo>
                    <a:pt x="2087978" y="5010044"/>
                    <a:pt x="1846405" y="4873864"/>
                    <a:pt x="1615336" y="4712349"/>
                  </a:cubicBezTo>
                  <a:cubicBezTo>
                    <a:pt x="1499801" y="4630008"/>
                    <a:pt x="1387767" y="4544500"/>
                    <a:pt x="1282736" y="4446324"/>
                  </a:cubicBezTo>
                  <a:cubicBezTo>
                    <a:pt x="1177704" y="4348149"/>
                    <a:pt x="1076173" y="4243639"/>
                    <a:pt x="992148" y="4123294"/>
                  </a:cubicBezTo>
                  <a:cubicBezTo>
                    <a:pt x="908123" y="4006116"/>
                    <a:pt x="834601" y="3873104"/>
                    <a:pt x="792588" y="3733758"/>
                  </a:cubicBezTo>
                  <a:cubicBezTo>
                    <a:pt x="750575" y="3591244"/>
                    <a:pt x="740072" y="3442397"/>
                    <a:pt x="761078" y="3296717"/>
                  </a:cubicBezTo>
                  <a:lnTo>
                    <a:pt x="764579" y="3271381"/>
                  </a:lnTo>
                  <a:lnTo>
                    <a:pt x="767643" y="3257526"/>
                  </a:lnTo>
                  <a:cubicBezTo>
                    <a:pt x="768081" y="3249212"/>
                    <a:pt x="771582" y="3242878"/>
                    <a:pt x="771582" y="3242878"/>
                  </a:cubicBezTo>
                  <a:lnTo>
                    <a:pt x="774645" y="3234565"/>
                  </a:lnTo>
                  <a:lnTo>
                    <a:pt x="775083" y="3226251"/>
                  </a:lnTo>
                  <a:lnTo>
                    <a:pt x="775083" y="3223876"/>
                  </a:lnTo>
                  <a:lnTo>
                    <a:pt x="778146" y="3218334"/>
                  </a:lnTo>
                  <a:lnTo>
                    <a:pt x="782085" y="3195374"/>
                  </a:lnTo>
                  <a:cubicBezTo>
                    <a:pt x="792588" y="3166871"/>
                    <a:pt x="799590" y="3138368"/>
                    <a:pt x="813594" y="3106699"/>
                  </a:cubicBezTo>
                  <a:cubicBezTo>
                    <a:pt x="834601" y="3046527"/>
                    <a:pt x="859108" y="2986354"/>
                    <a:pt x="890617" y="2926182"/>
                  </a:cubicBezTo>
                  <a:cubicBezTo>
                    <a:pt x="953636" y="2802670"/>
                    <a:pt x="1041163" y="2679159"/>
                    <a:pt x="1156698" y="2565148"/>
                  </a:cubicBezTo>
                  <a:cubicBezTo>
                    <a:pt x="1272232" y="2447970"/>
                    <a:pt x="1419277" y="2340294"/>
                    <a:pt x="1576824" y="2254786"/>
                  </a:cubicBezTo>
                  <a:cubicBezTo>
                    <a:pt x="1737873" y="2169278"/>
                    <a:pt x="1909424" y="2102772"/>
                    <a:pt x="2077475" y="2055267"/>
                  </a:cubicBezTo>
                  <a:cubicBezTo>
                    <a:pt x="2242024" y="2004596"/>
                    <a:pt x="2406574" y="1972926"/>
                    <a:pt x="2560620" y="1947590"/>
                  </a:cubicBezTo>
                  <a:cubicBezTo>
                    <a:pt x="2718168" y="1922255"/>
                    <a:pt x="2865212" y="1903253"/>
                    <a:pt x="3005254" y="1890585"/>
                  </a:cubicBezTo>
                  <a:cubicBezTo>
                    <a:pt x="3145296" y="1874750"/>
                    <a:pt x="3281837" y="1862082"/>
                    <a:pt x="3404374" y="1852581"/>
                  </a:cubicBezTo>
                  <a:lnTo>
                    <a:pt x="3754480" y="1814578"/>
                  </a:lnTo>
                  <a:cubicBezTo>
                    <a:pt x="3856010" y="1798743"/>
                    <a:pt x="3947038" y="1782908"/>
                    <a:pt x="4006556" y="1763907"/>
                  </a:cubicBezTo>
                  <a:cubicBezTo>
                    <a:pt x="4038065" y="1754406"/>
                    <a:pt x="4066074" y="1748072"/>
                    <a:pt x="4083579" y="1738571"/>
                  </a:cubicBezTo>
                  <a:cubicBezTo>
                    <a:pt x="4104585" y="1732237"/>
                    <a:pt x="4122090" y="1722736"/>
                    <a:pt x="4136095" y="1713235"/>
                  </a:cubicBezTo>
                  <a:cubicBezTo>
                    <a:pt x="4150099" y="1703734"/>
                    <a:pt x="4164103" y="1691066"/>
                    <a:pt x="4178107" y="1672065"/>
                  </a:cubicBezTo>
                  <a:cubicBezTo>
                    <a:pt x="4192112" y="1653063"/>
                    <a:pt x="4202615" y="1630894"/>
                    <a:pt x="4209617" y="1605558"/>
                  </a:cubicBezTo>
                  <a:cubicBezTo>
                    <a:pt x="4220120" y="1577056"/>
                    <a:pt x="4223621" y="1548553"/>
                    <a:pt x="4227122" y="1513716"/>
                  </a:cubicBezTo>
                  <a:lnTo>
                    <a:pt x="4227122" y="1505403"/>
                  </a:lnTo>
                  <a:lnTo>
                    <a:pt x="4227122" y="1495902"/>
                  </a:lnTo>
                  <a:lnTo>
                    <a:pt x="4227122" y="1482047"/>
                  </a:lnTo>
                  <a:cubicBezTo>
                    <a:pt x="4227122" y="1475713"/>
                    <a:pt x="4227122" y="1469379"/>
                    <a:pt x="4223621" y="1463045"/>
                  </a:cubicBezTo>
                  <a:cubicBezTo>
                    <a:pt x="4220120" y="1447210"/>
                    <a:pt x="4209617" y="1428208"/>
                    <a:pt x="4192112" y="1409207"/>
                  </a:cubicBezTo>
                  <a:cubicBezTo>
                    <a:pt x="4171105" y="1387038"/>
                    <a:pt x="4146598" y="1364869"/>
                    <a:pt x="4118589" y="1342700"/>
                  </a:cubicBezTo>
                  <a:cubicBezTo>
                    <a:pt x="4055570" y="1295196"/>
                    <a:pt x="3975046" y="1247691"/>
                    <a:pt x="3884019" y="1203354"/>
                  </a:cubicBezTo>
                  <a:cubicBezTo>
                    <a:pt x="3792991" y="1159016"/>
                    <a:pt x="3691461" y="1117846"/>
                    <a:pt x="3582928" y="1076675"/>
                  </a:cubicBezTo>
                  <a:cubicBezTo>
                    <a:pt x="3477896" y="1038672"/>
                    <a:pt x="3365863" y="1000668"/>
                    <a:pt x="3253829" y="965832"/>
                  </a:cubicBezTo>
                  <a:cubicBezTo>
                    <a:pt x="3026261" y="892992"/>
                    <a:pt x="2784688" y="829652"/>
                    <a:pt x="2543115" y="772647"/>
                  </a:cubicBezTo>
                  <a:cubicBezTo>
                    <a:pt x="2056469" y="655469"/>
                    <a:pt x="1548816" y="557293"/>
                    <a:pt x="1041163" y="468619"/>
                  </a:cubicBezTo>
                  <a:cubicBezTo>
                    <a:pt x="696624" y="408848"/>
                    <a:pt x="348905" y="354833"/>
                    <a:pt x="0" y="30467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93149D4-C78A-D243-A98C-DE4A2EC5A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69184"/>
              <a:ext cx="8795009" cy="5988817"/>
            </a:xfrm>
            <a:custGeom>
              <a:avLst/>
              <a:gdLst/>
              <a:ahLst/>
              <a:cxnLst/>
              <a:rect l="l" t="t" r="r" b="b"/>
              <a:pathLst>
                <a:path w="8795010" h="5988817">
                  <a:moveTo>
                    <a:pt x="0" y="0"/>
                  </a:moveTo>
                  <a:cubicBezTo>
                    <a:pt x="1275901" y="148554"/>
                    <a:pt x="2311734" y="316320"/>
                    <a:pt x="3082902" y="500228"/>
                  </a:cubicBezTo>
                  <a:cubicBezTo>
                    <a:pt x="4178728" y="759957"/>
                    <a:pt x="4735394" y="1048193"/>
                    <a:pt x="4784409" y="1380772"/>
                  </a:cubicBezTo>
                  <a:cubicBezTo>
                    <a:pt x="4882438" y="2049099"/>
                    <a:pt x="4129714" y="2159959"/>
                    <a:pt x="3404998" y="2267652"/>
                  </a:cubicBezTo>
                  <a:cubicBezTo>
                    <a:pt x="2627767" y="2381679"/>
                    <a:pt x="1829529" y="2498874"/>
                    <a:pt x="1703491" y="3230549"/>
                  </a:cubicBezTo>
                  <a:cubicBezTo>
                    <a:pt x="1542443" y="4168107"/>
                    <a:pt x="3888142" y="4931457"/>
                    <a:pt x="5887237" y="5409738"/>
                  </a:cubicBezTo>
                  <a:cubicBezTo>
                    <a:pt x="6920721" y="5655400"/>
                    <a:pt x="7970450" y="5850672"/>
                    <a:pt x="8795010" y="5988817"/>
                  </a:cubicBezTo>
                  <a:lnTo>
                    <a:pt x="7910172" y="5988817"/>
                  </a:lnTo>
                  <a:cubicBezTo>
                    <a:pt x="7256881" y="5868994"/>
                    <a:pt x="6531625" y="5722599"/>
                    <a:pt x="5813715" y="5552272"/>
                  </a:cubicBezTo>
                  <a:cubicBezTo>
                    <a:pt x="4507826" y="5238697"/>
                    <a:pt x="3478520" y="4909285"/>
                    <a:pt x="2757305" y="4570370"/>
                  </a:cubicBezTo>
                  <a:cubicBezTo>
                    <a:pt x="1829529" y="4136433"/>
                    <a:pt x="1398901" y="3677156"/>
                    <a:pt x="1479425" y="3211544"/>
                  </a:cubicBezTo>
                  <a:cubicBezTo>
                    <a:pt x="1545945" y="2837788"/>
                    <a:pt x="1773512" y="2571724"/>
                    <a:pt x="2183134" y="2394349"/>
                  </a:cubicBezTo>
                  <a:cubicBezTo>
                    <a:pt x="2529737" y="2242312"/>
                    <a:pt x="2949863" y="2178964"/>
                    <a:pt x="3355983" y="2121950"/>
                  </a:cubicBezTo>
                  <a:cubicBezTo>
                    <a:pt x="3709589" y="2068104"/>
                    <a:pt x="4042188" y="2020592"/>
                    <a:pt x="4269755" y="1916067"/>
                  </a:cubicBezTo>
                  <a:cubicBezTo>
                    <a:pt x="4416799" y="1846384"/>
                    <a:pt x="4609356" y="1716520"/>
                    <a:pt x="4560342" y="1396610"/>
                  </a:cubicBezTo>
                  <a:cubicBezTo>
                    <a:pt x="4521830" y="1133713"/>
                    <a:pt x="3986171" y="873984"/>
                    <a:pt x="3009380" y="642762"/>
                  </a:cubicBezTo>
                  <a:cubicBezTo>
                    <a:pt x="2258781" y="463602"/>
                    <a:pt x="1245927" y="300260"/>
                    <a:pt x="0" y="153235"/>
                  </a:cubicBez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4F99854-98DD-0447-9B2C-597F3A2E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18280"/>
              <a:ext cx="8513236" cy="5939720"/>
            </a:xfrm>
            <a:custGeom>
              <a:avLst/>
              <a:gdLst/>
              <a:ahLst/>
              <a:cxnLst/>
              <a:rect l="l" t="t" r="r" b="b"/>
              <a:pathLst>
                <a:path w="8513236" h="5939720">
                  <a:moveTo>
                    <a:pt x="0" y="0"/>
                  </a:moveTo>
                  <a:cubicBezTo>
                    <a:pt x="1267237" y="148192"/>
                    <a:pt x="2295572" y="315238"/>
                    <a:pt x="3057919" y="495651"/>
                  </a:cubicBezTo>
                  <a:cubicBezTo>
                    <a:pt x="3555058" y="612834"/>
                    <a:pt x="3943667" y="739519"/>
                    <a:pt x="4216743" y="869370"/>
                  </a:cubicBezTo>
                  <a:cubicBezTo>
                    <a:pt x="4521328" y="1015057"/>
                    <a:pt x="4689375" y="1173412"/>
                    <a:pt x="4713882" y="1334935"/>
                  </a:cubicBezTo>
                  <a:cubicBezTo>
                    <a:pt x="4804908" y="1965190"/>
                    <a:pt x="4118716" y="2066537"/>
                    <a:pt x="3387011" y="2174219"/>
                  </a:cubicBezTo>
                  <a:cubicBezTo>
                    <a:pt x="2588788" y="2291402"/>
                    <a:pt x="1766058" y="2411752"/>
                    <a:pt x="1633021" y="3175025"/>
                  </a:cubicBezTo>
                  <a:cubicBezTo>
                    <a:pt x="1559500" y="3599417"/>
                    <a:pt x="1969115" y="4023810"/>
                    <a:pt x="2844359" y="4435534"/>
                  </a:cubicBezTo>
                  <a:cubicBezTo>
                    <a:pt x="3555058" y="4771248"/>
                    <a:pt x="4570342" y="5097460"/>
                    <a:pt x="5865704" y="5404669"/>
                  </a:cubicBezTo>
                  <a:cubicBezTo>
                    <a:pt x="6793025" y="5624727"/>
                    <a:pt x="7733382" y="5804910"/>
                    <a:pt x="8513236" y="5939720"/>
                  </a:cubicBezTo>
                  <a:lnTo>
                    <a:pt x="8179609" y="5939720"/>
                  </a:lnTo>
                  <a:cubicBezTo>
                    <a:pt x="7465516" y="5812559"/>
                    <a:pt x="6646676" y="5651037"/>
                    <a:pt x="5837696" y="5458510"/>
                  </a:cubicBezTo>
                  <a:cubicBezTo>
                    <a:pt x="4538833" y="5148133"/>
                    <a:pt x="3513046" y="4818754"/>
                    <a:pt x="2798847" y="4483041"/>
                  </a:cubicBezTo>
                  <a:cubicBezTo>
                    <a:pt x="1892093" y="4058648"/>
                    <a:pt x="1471976" y="3615253"/>
                    <a:pt x="1548997" y="3168691"/>
                  </a:cubicBezTo>
                  <a:cubicBezTo>
                    <a:pt x="1689036" y="2364245"/>
                    <a:pt x="2581786" y="2234394"/>
                    <a:pt x="3369506" y="2117211"/>
                  </a:cubicBezTo>
                  <a:cubicBezTo>
                    <a:pt x="4090708" y="2012696"/>
                    <a:pt x="4713882" y="1920850"/>
                    <a:pt x="4629859" y="1341269"/>
                  </a:cubicBezTo>
                  <a:cubicBezTo>
                    <a:pt x="4559122" y="844575"/>
                    <a:pt x="2958673" y="403585"/>
                    <a:pt x="0" y="57926"/>
                  </a:cubicBez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6CBB00-26DB-9B4E-BEFA-A70D436E4583}"/>
              </a:ext>
            </a:extLst>
          </p:cNvPr>
          <p:cNvSpPr txBox="1"/>
          <p:nvPr/>
        </p:nvSpPr>
        <p:spPr>
          <a:xfrm>
            <a:off x="9774718" y="5031468"/>
            <a:ext cx="90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INCEPTION 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OF INDUCTUS 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‘14</a:t>
            </a:r>
            <a:r>
              <a:rPr lang="en-US" sz="1000" b="1" baseline="30000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TH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 AUGUST 2007’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3B642-0879-CC49-9783-50189786045C}"/>
              </a:ext>
            </a:extLst>
          </p:cNvPr>
          <p:cNvSpPr/>
          <p:nvPr/>
        </p:nvSpPr>
        <p:spPr>
          <a:xfrm>
            <a:off x="8359973" y="5026423"/>
            <a:ext cx="130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INTRODUCTION OF STAFFING / HR OUTSOURCING SERVICE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25E93-9E38-CE40-84B2-95CFE9EB9273}"/>
              </a:ext>
            </a:extLst>
          </p:cNvPr>
          <p:cNvSpPr txBox="1"/>
          <p:nvPr/>
        </p:nvSpPr>
        <p:spPr>
          <a:xfrm>
            <a:off x="6683609" y="4232673"/>
            <a:ext cx="1878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ESTABLISHED TRAINING, DEVELOPMENT &amp; CAPACITY BUILDING SERVICES 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&amp; PROGRAMS FOR GOVERNMENT, DEVELOPMENT &amp; CORPORATE</a:t>
            </a:r>
          </a:p>
          <a:p>
            <a:pPr algn="ctr"/>
            <a:r>
              <a:rPr lang="en-IN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SECTOR ORGANIZATIONS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F3F0E2-AA21-0542-893C-ED43EC4EC696}"/>
              </a:ext>
            </a:extLst>
          </p:cNvPr>
          <p:cNvSpPr txBox="1"/>
          <p:nvPr/>
        </p:nvSpPr>
        <p:spPr>
          <a:xfrm>
            <a:off x="5572218" y="4175818"/>
            <a:ext cx="11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FORAYED INTO INFRA &amp; ENGINEERING SERVICES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B5856-F91A-344C-BEC0-FC110FF4151D}"/>
              </a:ext>
            </a:extLst>
          </p:cNvPr>
          <p:cNvSpPr txBox="1"/>
          <p:nvPr/>
        </p:nvSpPr>
        <p:spPr>
          <a:xfrm>
            <a:off x="4272700" y="3979025"/>
            <a:ext cx="129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SET UP DATA CENTRE AND IT CONSULTING &amp; OUTSOURCING SERVICES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C85380-34BC-1445-B12B-01BB8AECC6B3}"/>
              </a:ext>
            </a:extLst>
          </p:cNvPr>
          <p:cNvSpPr txBox="1"/>
          <p:nvPr/>
        </p:nvSpPr>
        <p:spPr>
          <a:xfrm>
            <a:off x="1051810" y="6365023"/>
            <a:ext cx="169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VENTURED IN SRI LANKA.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CIVIL ENGINEERING PMS INCLUDED TO INFRA &amp; ENGINEERING</a:t>
            </a:r>
            <a:r>
              <a:rPr kumimoji="0" lang="en-US" sz="10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SERVICES.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BB1CD3-2EA0-B84C-B87B-275DB120558C}"/>
              </a:ext>
            </a:extLst>
          </p:cNvPr>
          <p:cNvSpPr txBox="1"/>
          <p:nvPr/>
        </p:nvSpPr>
        <p:spPr>
          <a:xfrm>
            <a:off x="-8714" y="5637568"/>
            <a:ext cx="151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VENTURED INTO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CSR PROJECTS AND OTHER DEVELOPMENT SECTOR </a:t>
            </a:r>
            <a:r>
              <a:rPr kumimoji="0" lang="en-I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PROJECTS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CB5DC-230C-0845-AC44-71B8F329CB25}"/>
              </a:ext>
            </a:extLst>
          </p:cNvPr>
          <p:cNvSpPr txBox="1"/>
          <p:nvPr/>
        </p:nvSpPr>
        <p:spPr>
          <a:xfrm>
            <a:off x="6376" y="2961402"/>
            <a:ext cx="926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FORAYED INTO RENEWABLE ENERGY PROJECT MANAGEMENT SERVICES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7B955-8712-4C43-9C68-09772796BB7D}"/>
              </a:ext>
            </a:extLst>
          </p:cNvPr>
          <p:cNvSpPr/>
          <p:nvPr/>
        </p:nvSpPr>
        <p:spPr>
          <a:xfrm>
            <a:off x="3160589" y="3606490"/>
            <a:ext cx="1627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VENTURED INTO THE SKILL DEVELOPMENT DOMAIN 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1ECE03-DE33-954D-9B6D-9F0794606295}"/>
              </a:ext>
            </a:extLst>
          </p:cNvPr>
          <p:cNvSpPr txBox="1"/>
          <p:nvPr/>
        </p:nvSpPr>
        <p:spPr>
          <a:xfrm>
            <a:off x="1036862" y="1965355"/>
            <a:ext cx="146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VENTURED INTO THE E-COMMERCE DOMAIN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018354-21AD-2D4C-9328-C39050D4BAA8}"/>
              </a:ext>
            </a:extLst>
          </p:cNvPr>
          <p:cNvSpPr txBox="1"/>
          <p:nvPr/>
        </p:nvSpPr>
        <p:spPr>
          <a:xfrm>
            <a:off x="4937997" y="2750551"/>
            <a:ext cx="1648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EXPANDED TO INTERNATION/ OFF-SHORE MARKETS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07A32-8871-9E49-999F-D64786CAC0BA}"/>
              </a:ext>
            </a:extLst>
          </p:cNvPr>
          <p:cNvSpPr txBox="1"/>
          <p:nvPr/>
        </p:nvSpPr>
        <p:spPr>
          <a:xfrm>
            <a:off x="6054898" y="1785760"/>
            <a:ext cx="1215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mbria" panose="02040503050406030204" pitchFamily="18" charset="0"/>
              </a:rPr>
              <a:t>ENTERED INTO SOLAR POWER PROJECTS</a:t>
            </a:r>
            <a:endParaRPr kumimoji="0" lang="en-IN" sz="1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5332484" y="711957"/>
            <a:ext cx="374097" cy="550906"/>
            <a:chOff x="2526619" y="3231420"/>
            <a:chExt cx="1325880" cy="2447151"/>
          </a:xfrm>
        </p:grpSpPr>
        <p:sp>
          <p:nvSpPr>
            <p:cNvPr id="30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5137281" y="1321833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FFFC89-16DD-1943-A2C6-EB7298460335}"/>
              </a:ext>
            </a:extLst>
          </p:cNvPr>
          <p:cNvSpPr txBox="1"/>
          <p:nvPr/>
        </p:nvSpPr>
        <p:spPr>
          <a:xfrm>
            <a:off x="5794114" y="713562"/>
            <a:ext cx="1286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VENTURED INTO THE DEFENSE DOMAIN</a:t>
            </a: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5732081" y="1879847"/>
            <a:ext cx="374097" cy="550906"/>
            <a:chOff x="2526619" y="3231420"/>
            <a:chExt cx="1325880" cy="2447151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5512552" y="2501256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46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4611350" y="2589397"/>
            <a:ext cx="374097" cy="550906"/>
            <a:chOff x="2526619" y="3231420"/>
            <a:chExt cx="1325880" cy="2447151"/>
          </a:xfrm>
        </p:grpSpPr>
        <p:sp>
          <p:nvSpPr>
            <p:cNvPr id="48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4404139" y="3185514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56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1576855" y="2368595"/>
            <a:ext cx="374097" cy="550906"/>
            <a:chOff x="2526619" y="3231420"/>
            <a:chExt cx="1325880" cy="2447151"/>
          </a:xfrm>
        </p:grpSpPr>
        <p:sp>
          <p:nvSpPr>
            <p:cNvPr id="58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1380782" y="2969938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2915060" y="3356109"/>
            <a:ext cx="374097" cy="550906"/>
            <a:chOff x="2526619" y="3231420"/>
            <a:chExt cx="1325880" cy="2447151"/>
          </a:xfrm>
        </p:grpSpPr>
        <p:sp>
          <p:nvSpPr>
            <p:cNvPr id="66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2652118" y="3970878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72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855334" y="3381533"/>
            <a:ext cx="374097" cy="550906"/>
            <a:chOff x="2526619" y="3231420"/>
            <a:chExt cx="1325880" cy="2447151"/>
          </a:xfrm>
        </p:grpSpPr>
        <p:sp>
          <p:nvSpPr>
            <p:cNvPr id="74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626396" y="4020727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80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1258266" y="4851079"/>
            <a:ext cx="374097" cy="550906"/>
            <a:chOff x="2526619" y="3231420"/>
            <a:chExt cx="1325880" cy="2447151"/>
          </a:xfrm>
        </p:grpSpPr>
        <p:sp>
          <p:nvSpPr>
            <p:cNvPr id="82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1030988" y="5517687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88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2726732" y="5998452"/>
            <a:ext cx="374097" cy="550906"/>
            <a:chOff x="2526619" y="3231420"/>
            <a:chExt cx="1325880" cy="2447151"/>
          </a:xfrm>
        </p:grpSpPr>
        <p:sp>
          <p:nvSpPr>
            <p:cNvPr id="90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2508381" y="6635783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3" name="Group 96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4720553" y="4746406"/>
            <a:ext cx="374097" cy="550906"/>
            <a:chOff x="2526619" y="3231420"/>
            <a:chExt cx="1325880" cy="2447151"/>
          </a:xfrm>
        </p:grpSpPr>
        <p:sp>
          <p:nvSpPr>
            <p:cNvPr id="98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4467547" y="5368417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 104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5959655" y="4933363"/>
            <a:ext cx="374097" cy="550906"/>
            <a:chOff x="2526619" y="3231420"/>
            <a:chExt cx="1325880" cy="2447151"/>
          </a:xfrm>
        </p:grpSpPr>
        <p:sp>
          <p:nvSpPr>
            <p:cNvPr id="106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5758307" y="5572749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112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7425126" y="5319707"/>
            <a:ext cx="374097" cy="550906"/>
            <a:chOff x="2526619" y="3231420"/>
            <a:chExt cx="1325880" cy="2447151"/>
          </a:xfrm>
        </p:grpSpPr>
        <p:sp>
          <p:nvSpPr>
            <p:cNvPr id="114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7206775" y="5915023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Group 120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8827681" y="5605815"/>
            <a:ext cx="374097" cy="550906"/>
            <a:chOff x="2526619" y="3231420"/>
            <a:chExt cx="1325880" cy="2447151"/>
          </a:xfrm>
        </p:grpSpPr>
        <p:sp>
          <p:nvSpPr>
            <p:cNvPr id="122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8642760" y="6259805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Group 128">
            <a:extLst>
              <a:ext uri="{FF2B5EF4-FFF2-40B4-BE49-F238E27FC236}">
                <a16:creationId xmlns:a16="http://schemas.microsoft.com/office/drawing/2014/main" id="{6441E3F3-039B-0943-9A8C-A22D702E21F7}"/>
              </a:ext>
            </a:extLst>
          </p:cNvPr>
          <p:cNvGrpSpPr>
            <a:grpSpLocks noChangeAspect="1"/>
          </p:cNvGrpSpPr>
          <p:nvPr/>
        </p:nvGrpSpPr>
        <p:grpSpPr>
          <a:xfrm>
            <a:off x="10055346" y="5772918"/>
            <a:ext cx="374097" cy="550906"/>
            <a:chOff x="2526619" y="3231420"/>
            <a:chExt cx="1325880" cy="2447151"/>
          </a:xfrm>
        </p:grpSpPr>
        <p:sp>
          <p:nvSpPr>
            <p:cNvPr id="130" name="Rounded Rectangle 38">
              <a:extLst>
                <a:ext uri="{FF2B5EF4-FFF2-40B4-BE49-F238E27FC236}">
                  <a16:creationId xmlns:a16="http://schemas.microsoft.com/office/drawing/2014/main" id="{28F2925E-77E9-7746-BC13-19974AEB684E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Isosceles Triangle 35">
              <a:extLst>
                <a:ext uri="{FF2B5EF4-FFF2-40B4-BE49-F238E27FC236}">
                  <a16:creationId xmlns:a16="http://schemas.microsoft.com/office/drawing/2014/main" id="{3F9554C5-755A-2943-A865-5C09E87DDCB8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Isosceles Triangle 35">
              <a:extLst>
                <a:ext uri="{FF2B5EF4-FFF2-40B4-BE49-F238E27FC236}">
                  <a16:creationId xmlns:a16="http://schemas.microsoft.com/office/drawing/2014/main" id="{C04330AC-492C-D34C-A741-5781BE6CFA50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Isosceles Triangle 35">
              <a:extLst>
                <a:ext uri="{FF2B5EF4-FFF2-40B4-BE49-F238E27FC236}">
                  <a16:creationId xmlns:a16="http://schemas.microsoft.com/office/drawing/2014/main" id="{AB20585C-AF87-C044-BA78-41080F07C233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Isosceles Triangle 35">
              <a:extLst>
                <a:ext uri="{FF2B5EF4-FFF2-40B4-BE49-F238E27FC236}">
                  <a16:creationId xmlns:a16="http://schemas.microsoft.com/office/drawing/2014/main" id="{431641BE-5635-7441-80EC-47CDFE348BA5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Isosceles Triangle 35">
              <a:extLst>
                <a:ext uri="{FF2B5EF4-FFF2-40B4-BE49-F238E27FC236}">
                  <a16:creationId xmlns:a16="http://schemas.microsoft.com/office/drawing/2014/main" id="{95961C49-4C9F-764C-8F81-30FC8CAFD995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4773D78-CCCC-8247-81D9-E459AD97493F}"/>
              </a:ext>
            </a:extLst>
          </p:cNvPr>
          <p:cNvSpPr/>
          <p:nvPr/>
        </p:nvSpPr>
        <p:spPr>
          <a:xfrm>
            <a:off x="9827147" y="6434884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3" name="Group 136">
            <a:extLst>
              <a:ext uri="{FF2B5EF4-FFF2-40B4-BE49-F238E27FC236}">
                <a16:creationId xmlns:a16="http://schemas.microsoft.com/office/drawing/2014/main" id="{70E870B3-84B0-DF47-8D53-5965DC3DAD3B}"/>
              </a:ext>
            </a:extLst>
          </p:cNvPr>
          <p:cNvGrpSpPr>
            <a:grpSpLocks noChangeAspect="1"/>
          </p:cNvGrpSpPr>
          <p:nvPr/>
        </p:nvGrpSpPr>
        <p:grpSpPr>
          <a:xfrm>
            <a:off x="3574248" y="427279"/>
            <a:ext cx="374097" cy="550906"/>
            <a:chOff x="2526619" y="3231420"/>
            <a:chExt cx="1325880" cy="2447151"/>
          </a:xfrm>
        </p:grpSpPr>
        <p:sp>
          <p:nvSpPr>
            <p:cNvPr id="138" name="Rounded Rectangle 38">
              <a:extLst>
                <a:ext uri="{FF2B5EF4-FFF2-40B4-BE49-F238E27FC236}">
                  <a16:creationId xmlns:a16="http://schemas.microsoft.com/office/drawing/2014/main" id="{DC3F229C-BC39-4647-B2A6-75DCF63449CD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Isosceles Triangle 35">
              <a:extLst>
                <a:ext uri="{FF2B5EF4-FFF2-40B4-BE49-F238E27FC236}">
                  <a16:creationId xmlns:a16="http://schemas.microsoft.com/office/drawing/2014/main" id="{56D809C3-1E1C-E646-A33E-8DE04282D7A6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Isosceles Triangle 35">
              <a:extLst>
                <a:ext uri="{FF2B5EF4-FFF2-40B4-BE49-F238E27FC236}">
                  <a16:creationId xmlns:a16="http://schemas.microsoft.com/office/drawing/2014/main" id="{CE1EC049-E72E-854C-9B60-6FBBF5C22D67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Isosceles Triangle 35">
              <a:extLst>
                <a:ext uri="{FF2B5EF4-FFF2-40B4-BE49-F238E27FC236}">
                  <a16:creationId xmlns:a16="http://schemas.microsoft.com/office/drawing/2014/main" id="{D52E1F6C-B334-9A4C-A5CF-3B0E21E5AC87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Isosceles Triangle 35">
              <a:extLst>
                <a:ext uri="{FF2B5EF4-FFF2-40B4-BE49-F238E27FC236}">
                  <a16:creationId xmlns:a16="http://schemas.microsoft.com/office/drawing/2014/main" id="{AEB09EB6-C5D4-6645-AB86-D316A1EF355A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35">
              <a:extLst>
                <a:ext uri="{FF2B5EF4-FFF2-40B4-BE49-F238E27FC236}">
                  <a16:creationId xmlns:a16="http://schemas.microsoft.com/office/drawing/2014/main" id="{6C327546-4D1E-5D40-830A-52A999FAE00D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4CCB1C5-21DB-7C4A-9102-FD058FDE6BC9}"/>
              </a:ext>
            </a:extLst>
          </p:cNvPr>
          <p:cNvSpPr/>
          <p:nvPr/>
        </p:nvSpPr>
        <p:spPr>
          <a:xfrm>
            <a:off x="3366095" y="999024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2BB1CD3-2EA0-B84C-B87B-275DB120558C}"/>
              </a:ext>
            </a:extLst>
          </p:cNvPr>
          <p:cNvSpPr txBox="1"/>
          <p:nvPr/>
        </p:nvSpPr>
        <p:spPr>
          <a:xfrm>
            <a:off x="3044899" y="1191250"/>
            <a:ext cx="167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ALLIANCE WITH RAILTEL,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INDUCTUS PROJECTS PRIVATE LIMITED, A SUBSIDIARY FORMED TO EXECUTE INFRA, ENGINEERING, EPC, RAILWAYS AND MINING PROJECTS. 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6E6927F-4BBD-4947-8AA9-B607638B3D58}"/>
              </a:ext>
            </a:extLst>
          </p:cNvPr>
          <p:cNvSpPr txBox="1"/>
          <p:nvPr/>
        </p:nvSpPr>
        <p:spPr>
          <a:xfrm>
            <a:off x="7834370" y="2779912"/>
            <a:ext cx="2859029" cy="553998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Lucida Sans" pitchFamily="34" charset="0"/>
              </a:rPr>
              <a:t>Our Journey </a:t>
            </a:r>
            <a:endParaRPr lang="en-US" sz="36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Lucida Sans" pitchFamily="34" charset="0"/>
            </a:endParaRPr>
          </a:p>
        </p:txBody>
      </p:sp>
      <p:grpSp>
        <p:nvGrpSpPr>
          <p:cNvPr id="121" name="Group 146">
            <a:extLst>
              <a:ext uri="{FF2B5EF4-FFF2-40B4-BE49-F238E27FC236}">
                <a16:creationId xmlns:a16="http://schemas.microsoft.com/office/drawing/2014/main" id="{70E870B3-84B0-DF47-8D53-5965DC3DAD3B}"/>
              </a:ext>
            </a:extLst>
          </p:cNvPr>
          <p:cNvGrpSpPr>
            <a:grpSpLocks noChangeAspect="1"/>
          </p:cNvGrpSpPr>
          <p:nvPr/>
        </p:nvGrpSpPr>
        <p:grpSpPr>
          <a:xfrm>
            <a:off x="2171859" y="85454"/>
            <a:ext cx="374097" cy="550906"/>
            <a:chOff x="2526619" y="3231420"/>
            <a:chExt cx="1325880" cy="2447151"/>
          </a:xfrm>
        </p:grpSpPr>
        <p:sp>
          <p:nvSpPr>
            <p:cNvPr id="148" name="Rounded Rectangle 38">
              <a:extLst>
                <a:ext uri="{FF2B5EF4-FFF2-40B4-BE49-F238E27FC236}">
                  <a16:creationId xmlns:a16="http://schemas.microsoft.com/office/drawing/2014/main" id="{DC3F229C-BC39-4647-B2A6-75DCF63449CD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Isosceles Triangle 35">
              <a:extLst>
                <a:ext uri="{FF2B5EF4-FFF2-40B4-BE49-F238E27FC236}">
                  <a16:creationId xmlns:a16="http://schemas.microsoft.com/office/drawing/2014/main" id="{56D809C3-1E1C-E646-A33E-8DE04282D7A6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Isosceles Triangle 35">
              <a:extLst>
                <a:ext uri="{FF2B5EF4-FFF2-40B4-BE49-F238E27FC236}">
                  <a16:creationId xmlns:a16="http://schemas.microsoft.com/office/drawing/2014/main" id="{CE1EC049-E72E-854C-9B60-6FBBF5C22D67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Isosceles Triangle 35">
              <a:extLst>
                <a:ext uri="{FF2B5EF4-FFF2-40B4-BE49-F238E27FC236}">
                  <a16:creationId xmlns:a16="http://schemas.microsoft.com/office/drawing/2014/main" id="{D52E1F6C-B334-9A4C-A5CF-3B0E21E5AC87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Isosceles Triangle 35">
              <a:extLst>
                <a:ext uri="{FF2B5EF4-FFF2-40B4-BE49-F238E27FC236}">
                  <a16:creationId xmlns:a16="http://schemas.microsoft.com/office/drawing/2014/main" id="{AEB09EB6-C5D4-6645-AB86-D316A1EF355A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Isosceles Triangle 35">
              <a:extLst>
                <a:ext uri="{FF2B5EF4-FFF2-40B4-BE49-F238E27FC236}">
                  <a16:creationId xmlns:a16="http://schemas.microsoft.com/office/drawing/2014/main" id="{6C327546-4D1E-5D40-830A-52A999FAE00D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4CCB1C5-21DB-7C4A-9102-FD058FDE6BC9}"/>
              </a:ext>
            </a:extLst>
          </p:cNvPr>
          <p:cNvSpPr/>
          <p:nvPr/>
        </p:nvSpPr>
        <p:spPr>
          <a:xfrm>
            <a:off x="1950115" y="688530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9" name="Group 154">
            <a:extLst>
              <a:ext uri="{FF2B5EF4-FFF2-40B4-BE49-F238E27FC236}">
                <a16:creationId xmlns:a16="http://schemas.microsoft.com/office/drawing/2014/main" id="{70E870B3-84B0-DF47-8D53-5965DC3DAD3B}"/>
              </a:ext>
            </a:extLst>
          </p:cNvPr>
          <p:cNvGrpSpPr>
            <a:grpSpLocks noChangeAspect="1"/>
          </p:cNvGrpSpPr>
          <p:nvPr/>
        </p:nvGrpSpPr>
        <p:grpSpPr>
          <a:xfrm>
            <a:off x="742305" y="34182"/>
            <a:ext cx="374097" cy="550906"/>
            <a:chOff x="2526619" y="3231420"/>
            <a:chExt cx="1325880" cy="2447151"/>
          </a:xfrm>
        </p:grpSpPr>
        <p:sp>
          <p:nvSpPr>
            <p:cNvPr id="156" name="Rounded Rectangle 38">
              <a:extLst>
                <a:ext uri="{FF2B5EF4-FFF2-40B4-BE49-F238E27FC236}">
                  <a16:creationId xmlns:a16="http://schemas.microsoft.com/office/drawing/2014/main" id="{DC3F229C-BC39-4647-B2A6-75DCF63449CD}"/>
                </a:ext>
              </a:extLst>
            </p:cNvPr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 w="25400" cap="flat" cmpd="sng" algn="ctr">
              <a:noFill/>
              <a:prstDash val="solid"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Isosceles Triangle 35">
              <a:extLst>
                <a:ext uri="{FF2B5EF4-FFF2-40B4-BE49-F238E27FC236}">
                  <a16:creationId xmlns:a16="http://schemas.microsoft.com/office/drawing/2014/main" id="{56D809C3-1E1C-E646-A33E-8DE04282D7A6}"/>
                </a:ext>
              </a:extLst>
            </p:cNvPr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 w="25400" cap="flat" cmpd="sng" algn="ctr">
              <a:noFill/>
              <a:prstDash val="solid"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Isosceles Triangle 35">
              <a:extLst>
                <a:ext uri="{FF2B5EF4-FFF2-40B4-BE49-F238E27FC236}">
                  <a16:creationId xmlns:a16="http://schemas.microsoft.com/office/drawing/2014/main" id="{CE1EC049-E72E-854C-9B60-6FBBF5C22D67}"/>
                </a:ext>
              </a:extLst>
            </p:cNvPr>
            <p:cNvSpPr/>
            <p:nvPr/>
          </p:nvSpPr>
          <p:spPr>
            <a:xfrm>
              <a:off x="2753496" y="4525954"/>
              <a:ext cx="860697" cy="384360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Isosceles Triangle 35">
              <a:extLst>
                <a:ext uri="{FF2B5EF4-FFF2-40B4-BE49-F238E27FC236}">
                  <a16:creationId xmlns:a16="http://schemas.microsoft.com/office/drawing/2014/main" id="{D52E1F6C-B334-9A4C-A5CF-3B0E21E5AC87}"/>
                </a:ext>
              </a:extLst>
            </p:cNvPr>
            <p:cNvSpPr/>
            <p:nvPr/>
          </p:nvSpPr>
          <p:spPr>
            <a:xfrm>
              <a:off x="2882253" y="3951642"/>
              <a:ext cx="603182" cy="353398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Isosceles Triangle 35">
              <a:extLst>
                <a:ext uri="{FF2B5EF4-FFF2-40B4-BE49-F238E27FC236}">
                  <a16:creationId xmlns:a16="http://schemas.microsoft.com/office/drawing/2014/main" id="{AEB09EB6-C5D4-6645-AB86-D316A1EF355A}"/>
                </a:ext>
              </a:extLst>
            </p:cNvPr>
            <p:cNvSpPr/>
            <p:nvPr/>
          </p:nvSpPr>
          <p:spPr>
            <a:xfrm>
              <a:off x="3006985" y="3432205"/>
              <a:ext cx="353718" cy="28037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Isosceles Triangle 35">
              <a:extLst>
                <a:ext uri="{FF2B5EF4-FFF2-40B4-BE49-F238E27FC236}">
                  <a16:creationId xmlns:a16="http://schemas.microsoft.com/office/drawing/2014/main" id="{6C327546-4D1E-5D40-830A-52A999FAE00D}"/>
                </a:ext>
              </a:extLst>
            </p:cNvPr>
            <p:cNvSpPr/>
            <p:nvPr/>
          </p:nvSpPr>
          <p:spPr>
            <a:xfrm>
              <a:off x="3081496" y="3232259"/>
              <a:ext cx="153711" cy="2068782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4CCB1C5-21DB-7C4A-9102-FD058FDE6BC9}"/>
              </a:ext>
            </a:extLst>
          </p:cNvPr>
          <p:cNvSpPr/>
          <p:nvPr/>
        </p:nvSpPr>
        <p:spPr>
          <a:xfrm>
            <a:off x="520583" y="651504"/>
            <a:ext cx="809929" cy="1744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BB1CD3-2EA0-B84C-B87B-275DB120558C}"/>
              </a:ext>
            </a:extLst>
          </p:cNvPr>
          <p:cNvSpPr txBox="1"/>
          <p:nvPr/>
        </p:nvSpPr>
        <p:spPr>
          <a:xfrm>
            <a:off x="487087" y="795305"/>
            <a:ext cx="1144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Agreement with BSDM, USRLM,  RIPA for project management consulting assignments . </a:t>
            </a:r>
            <a:endParaRPr lang="en-IN" sz="10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BB1CD3-2EA0-B84C-B87B-275DB120558C}"/>
              </a:ext>
            </a:extLst>
          </p:cNvPr>
          <p:cNvSpPr txBox="1"/>
          <p:nvPr/>
        </p:nvSpPr>
        <p:spPr>
          <a:xfrm>
            <a:off x="1789773" y="877912"/>
            <a:ext cx="11441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00" b="1" dirty="0">
                <a:ea typeface="Cambria" panose="02040503050406030204" pitchFamily="18" charset="0"/>
              </a:rPr>
              <a:t>Agreement with RITEs, </a:t>
            </a:r>
            <a:r>
              <a:rPr lang="en-US" sz="1000" b="1" dirty="0" err="1">
                <a:ea typeface="Cambria" panose="02040503050406030204" pitchFamily="18" charset="0"/>
              </a:rPr>
              <a:t>Railtel</a:t>
            </a:r>
            <a:r>
              <a:rPr lang="en-US" sz="1000" b="1" dirty="0">
                <a:ea typeface="Cambria" panose="02040503050406030204" pitchFamily="18" charset="0"/>
              </a:rPr>
              <a:t>, </a:t>
            </a:r>
            <a:endParaRPr lang="en-IN" sz="1000" b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720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50" y="2393950"/>
            <a:ext cx="3754120" cy="404685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11187" y="2389187"/>
            <a:ext cx="3763645" cy="4056379"/>
          </a:xfrm>
          <a:custGeom>
            <a:avLst/>
            <a:gdLst/>
            <a:ahLst/>
            <a:cxnLst/>
            <a:rect l="l" t="t" r="r" b="b"/>
            <a:pathLst>
              <a:path w="3763645" h="4056379">
                <a:moveTo>
                  <a:pt x="0" y="4056379"/>
                </a:moveTo>
                <a:lnTo>
                  <a:pt x="3763645" y="4056379"/>
                </a:lnTo>
                <a:lnTo>
                  <a:pt x="3763645" y="0"/>
                </a:lnTo>
                <a:lnTo>
                  <a:pt x="0" y="0"/>
                </a:lnTo>
                <a:lnTo>
                  <a:pt x="0" y="4056379"/>
                </a:lnTo>
                <a:close/>
              </a:path>
            </a:pathLst>
          </a:custGeom>
          <a:ln w="9525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10895" y="313944"/>
          <a:ext cx="10067924" cy="6933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197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 gridSpan="4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27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2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Zones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East: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9B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Odisha, West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Bengal,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Bihar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Jharkhand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0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North-East: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8750">
                        <a:lnSpc>
                          <a:spcPct val="101400"/>
                        </a:lnSpc>
                        <a:spcBef>
                          <a:spcPts val="8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Assam,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Arunachal Pradesh, Mizoram,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Meghalaya,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Nagaland,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Manipur,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Tripura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Sikkim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0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North: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93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7630">
                        <a:lnSpc>
                          <a:spcPct val="101400"/>
                        </a:lnSpc>
                        <a:spcBef>
                          <a:spcPts val="10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Delhi, Haryana,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Rajasthan,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Uttar Pradesh </a:t>
                      </a:r>
                      <a:r>
                        <a:rPr sz="1400" b="1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b="1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spc="-5" dirty="0" err="1">
                          <a:latin typeface="Calibri"/>
                          <a:cs typeface="Calibri"/>
                        </a:rPr>
                        <a:t>ttarakhand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West: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E6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41325">
                        <a:lnSpc>
                          <a:spcPct val="102099"/>
                        </a:lnSpc>
                        <a:spcBef>
                          <a:spcPts val="106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Maharashtra,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Goa,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Madhya Pradesh and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Chhattisgarh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8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South: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52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Karnataka,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Kerala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686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500" y="1639571"/>
            <a:ext cx="10027285" cy="3892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0664" y="5627370"/>
            <a:ext cx="105409" cy="118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1100" y="1647825"/>
            <a:ext cx="524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655"/>
              </a:spcBef>
            </a:pPr>
            <a:r>
              <a:rPr lang="en-US" b="1" spc="-5" dirty="0">
                <a:latin typeface="Times New Roman"/>
                <a:cs typeface="Times New Roman"/>
              </a:rPr>
              <a:t>INDUCTUS’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PRESENCE ACROSS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THE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STATES: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4565" y="4942840"/>
            <a:ext cx="953135" cy="644525"/>
          </a:xfrm>
          <a:custGeom>
            <a:avLst/>
            <a:gdLst/>
            <a:ahLst/>
            <a:cxnLst/>
            <a:rect l="l" t="t" r="r" b="b"/>
            <a:pathLst>
              <a:path w="953134" h="644525">
                <a:moveTo>
                  <a:pt x="953135" y="64452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5029" y="4272546"/>
            <a:ext cx="1321053" cy="220713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8386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3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746F6F"/>
                      </a:solidFill>
                      <a:prstDash val="solid"/>
                    </a:lnL>
                    <a:lnR w="1270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386580" marR="4328795" algn="ctr">
                        <a:lnSpc>
                          <a:spcPts val="1639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CONSULTING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96439">
                        <a:lnSpc>
                          <a:spcPts val="1260"/>
                        </a:lnSpc>
                        <a:tabLst>
                          <a:tab pos="6764020" algn="l"/>
                        </a:tabLst>
                      </a:pPr>
                      <a:r>
                        <a:rPr sz="2100" b="1" spc="-7" baseline="2976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HUMAN	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CONSULTING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367020" algn="ctr">
                        <a:lnSpc>
                          <a:spcPts val="125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CAPITAL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377180" algn="ctr">
                        <a:lnSpc>
                          <a:spcPts val="167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MANAGEMENT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94275" algn="ctr">
                        <a:lnSpc>
                          <a:spcPts val="1645"/>
                        </a:lnSpc>
                        <a:spcBef>
                          <a:spcPts val="9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SKILL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73580">
                        <a:lnSpc>
                          <a:spcPts val="1645"/>
                        </a:lnSpc>
                        <a:tabLst>
                          <a:tab pos="5972175" algn="l"/>
                          <a:tab pos="6724650" algn="l"/>
                        </a:tabLst>
                      </a:pPr>
                      <a:r>
                        <a:rPr sz="2100" b="1" spc="-22" baseline="-1785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HERITAGE	</a:t>
                      </a:r>
                      <a:r>
                        <a:rPr sz="1400" b="1" u="heavy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DEVELOPMENT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4189">
                        <a:lnSpc>
                          <a:spcPts val="1410"/>
                        </a:lnSpc>
                        <a:spcBef>
                          <a:spcPts val="405"/>
                        </a:spcBef>
                        <a:tabLst>
                          <a:tab pos="7451725" algn="l"/>
                        </a:tabLst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MANAGEMENT	</a:t>
                      </a:r>
                      <a:r>
                        <a:rPr sz="2100" b="1" baseline="1984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endParaRPr sz="2100" baseline="19841">
                        <a:latin typeface="Times New Roman"/>
                        <a:cs typeface="Times New Roman"/>
                      </a:endParaRPr>
                    </a:p>
                    <a:p>
                      <a:pPr marL="4991100" algn="ctr">
                        <a:lnSpc>
                          <a:spcPts val="141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CAPACITY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6730">
                        <a:lnSpc>
                          <a:spcPct val="100000"/>
                        </a:lnSpc>
                        <a:tabLst>
                          <a:tab pos="6910070" algn="l"/>
                        </a:tabLst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DEVELOPMENT	</a:t>
                      </a:r>
                      <a:r>
                        <a:rPr sz="2100" b="1" spc="-7" baseline="-1785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ENGINEERING</a:t>
                      </a:r>
                      <a:endParaRPr sz="2100" baseline="-17857">
                        <a:latin typeface="Times New Roman"/>
                        <a:cs typeface="Times New Roman"/>
                      </a:endParaRPr>
                    </a:p>
                    <a:p>
                      <a:pPr marL="1911350" marR="1972310" indent="196215">
                        <a:lnSpc>
                          <a:spcPts val="1500"/>
                        </a:lnSpc>
                        <a:spcBef>
                          <a:spcPts val="710"/>
                        </a:spcBef>
                        <a:tabLst>
                          <a:tab pos="4392295" algn="l"/>
                          <a:tab pos="4683760" algn="l"/>
                          <a:tab pos="7023100" algn="l"/>
                          <a:tab pos="7112000" algn="l"/>
                        </a:tabLst>
                      </a:pPr>
                      <a:r>
                        <a:rPr sz="2100" b="1" spc="-7" baseline="23809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SECTOR	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GOVERNMENT		</a:t>
                      </a:r>
                      <a:r>
                        <a:rPr sz="2100" b="1" spc="-15" baseline="3968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SERVICES </a:t>
                      </a:r>
                      <a:r>
                        <a:rPr sz="2100" b="1" spc="-7" baseline="3968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7" baseline="1785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PROJECTS</a:t>
                      </a:r>
                      <a:r>
                        <a:rPr sz="2100" b="1" spc="7" baseline="1785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baseline="17857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&amp;		</a:t>
                      </a:r>
                      <a:r>
                        <a:rPr sz="2100" b="1" spc="-7" baseline="-3968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SECTOR	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(CIVIL,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EPC,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9489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582795" algn="l"/>
                          <a:tab pos="7070725" algn="l"/>
                        </a:tabLst>
                      </a:pPr>
                      <a:r>
                        <a:rPr sz="2100" b="1" spc="-7" baseline="23809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CSR	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PROJECTS	</a:t>
                      </a:r>
                      <a:r>
                        <a:rPr sz="2100" b="1" baseline="3968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TELECOM)</a:t>
                      </a:r>
                      <a:endParaRPr sz="2100" baseline="396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535" y="1487171"/>
            <a:ext cx="10032365" cy="38925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78635" y="2172970"/>
            <a:ext cx="6967218" cy="4454525"/>
            <a:chOff x="1778635" y="2172970"/>
            <a:chExt cx="6967218" cy="4454525"/>
          </a:xfrm>
        </p:grpSpPr>
        <p:sp>
          <p:nvSpPr>
            <p:cNvPr id="11" name="object 11"/>
            <p:cNvSpPr/>
            <p:nvPr/>
          </p:nvSpPr>
          <p:spPr>
            <a:xfrm>
              <a:off x="3636645" y="4483100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75755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4200" y="3491230"/>
              <a:ext cx="1899920" cy="1786255"/>
            </a:xfrm>
            <a:custGeom>
              <a:avLst/>
              <a:gdLst/>
              <a:ahLst/>
              <a:cxnLst/>
              <a:rect l="l" t="t" r="r" b="b"/>
              <a:pathLst>
                <a:path w="1899920" h="1786254">
                  <a:moveTo>
                    <a:pt x="949960" y="0"/>
                  </a:moveTo>
                  <a:lnTo>
                    <a:pt x="901076" y="1161"/>
                  </a:lnTo>
                  <a:lnTo>
                    <a:pt x="852833" y="4610"/>
                  </a:lnTo>
                  <a:lnTo>
                    <a:pt x="805293" y="10289"/>
                  </a:lnTo>
                  <a:lnTo>
                    <a:pt x="758513" y="18142"/>
                  </a:lnTo>
                  <a:lnTo>
                    <a:pt x="712554" y="28113"/>
                  </a:lnTo>
                  <a:lnTo>
                    <a:pt x="667475" y="40146"/>
                  </a:lnTo>
                  <a:lnTo>
                    <a:pt x="623336" y="54186"/>
                  </a:lnTo>
                  <a:lnTo>
                    <a:pt x="580197" y="70175"/>
                  </a:lnTo>
                  <a:lnTo>
                    <a:pt x="538118" y="88058"/>
                  </a:lnTo>
                  <a:lnTo>
                    <a:pt x="497157" y="107779"/>
                  </a:lnTo>
                  <a:lnTo>
                    <a:pt x="457376" y="129282"/>
                  </a:lnTo>
                  <a:lnTo>
                    <a:pt x="418833" y="152510"/>
                  </a:lnTo>
                  <a:lnTo>
                    <a:pt x="381588" y="177407"/>
                  </a:lnTo>
                  <a:lnTo>
                    <a:pt x="345701" y="203918"/>
                  </a:lnTo>
                  <a:lnTo>
                    <a:pt x="311232" y="231987"/>
                  </a:lnTo>
                  <a:lnTo>
                    <a:pt x="278241" y="261556"/>
                  </a:lnTo>
                  <a:lnTo>
                    <a:pt x="246786" y="292571"/>
                  </a:lnTo>
                  <a:lnTo>
                    <a:pt x="216928" y="324974"/>
                  </a:lnTo>
                  <a:lnTo>
                    <a:pt x="188726" y="358711"/>
                  </a:lnTo>
                  <a:lnTo>
                    <a:pt x="162241" y="393724"/>
                  </a:lnTo>
                  <a:lnTo>
                    <a:pt x="137531" y="429959"/>
                  </a:lnTo>
                  <a:lnTo>
                    <a:pt x="114657" y="467357"/>
                  </a:lnTo>
                  <a:lnTo>
                    <a:pt x="93678" y="505865"/>
                  </a:lnTo>
                  <a:lnTo>
                    <a:pt x="74654" y="545425"/>
                  </a:lnTo>
                  <a:lnTo>
                    <a:pt x="57644" y="585981"/>
                  </a:lnTo>
                  <a:lnTo>
                    <a:pt x="42709" y="627478"/>
                  </a:lnTo>
                  <a:lnTo>
                    <a:pt x="29907" y="669859"/>
                  </a:lnTo>
                  <a:lnTo>
                    <a:pt x="19270" y="713225"/>
                  </a:lnTo>
                  <a:lnTo>
                    <a:pt x="10945" y="757049"/>
                  </a:lnTo>
                  <a:lnTo>
                    <a:pt x="4904" y="801746"/>
                  </a:lnTo>
                  <a:lnTo>
                    <a:pt x="1236" y="847103"/>
                  </a:lnTo>
                  <a:lnTo>
                    <a:pt x="0" y="893064"/>
                  </a:lnTo>
                  <a:lnTo>
                    <a:pt x="1254" y="939266"/>
                  </a:lnTo>
                  <a:lnTo>
                    <a:pt x="4904" y="984403"/>
                  </a:lnTo>
                  <a:lnTo>
                    <a:pt x="10981" y="1029295"/>
                  </a:lnTo>
                  <a:lnTo>
                    <a:pt x="19300" y="1073101"/>
                  </a:lnTo>
                  <a:lnTo>
                    <a:pt x="29907" y="1116319"/>
                  </a:lnTo>
                  <a:lnTo>
                    <a:pt x="42709" y="1158708"/>
                  </a:lnTo>
                  <a:lnTo>
                    <a:pt x="57644" y="1200212"/>
                  </a:lnTo>
                  <a:lnTo>
                    <a:pt x="74654" y="1240776"/>
                  </a:lnTo>
                  <a:lnTo>
                    <a:pt x="93678" y="1280342"/>
                  </a:lnTo>
                  <a:lnTo>
                    <a:pt x="114657" y="1318855"/>
                  </a:lnTo>
                  <a:lnTo>
                    <a:pt x="137531" y="1356260"/>
                  </a:lnTo>
                  <a:lnTo>
                    <a:pt x="162241" y="1392499"/>
                  </a:lnTo>
                  <a:lnTo>
                    <a:pt x="188726" y="1427517"/>
                  </a:lnTo>
                  <a:lnTo>
                    <a:pt x="216928" y="1461257"/>
                  </a:lnTo>
                  <a:lnTo>
                    <a:pt x="246786" y="1493664"/>
                  </a:lnTo>
                  <a:lnTo>
                    <a:pt x="278241" y="1524682"/>
                  </a:lnTo>
                  <a:lnTo>
                    <a:pt x="311232" y="1554254"/>
                  </a:lnTo>
                  <a:lnTo>
                    <a:pt x="345701" y="1582325"/>
                  </a:lnTo>
                  <a:lnTo>
                    <a:pt x="381588" y="1608838"/>
                  </a:lnTo>
                  <a:lnTo>
                    <a:pt x="418833" y="1633738"/>
                  </a:lnTo>
                  <a:lnTo>
                    <a:pt x="457376" y="1656967"/>
                  </a:lnTo>
                  <a:lnTo>
                    <a:pt x="497157" y="1678471"/>
                  </a:lnTo>
                  <a:lnTo>
                    <a:pt x="538118" y="1698193"/>
                  </a:lnTo>
                  <a:lnTo>
                    <a:pt x="580197" y="1716077"/>
                  </a:lnTo>
                  <a:lnTo>
                    <a:pt x="623336" y="1732067"/>
                  </a:lnTo>
                  <a:lnTo>
                    <a:pt x="667475" y="1746107"/>
                  </a:lnTo>
                  <a:lnTo>
                    <a:pt x="712554" y="1758141"/>
                  </a:lnTo>
                  <a:lnTo>
                    <a:pt x="758513" y="1768112"/>
                  </a:lnTo>
                  <a:lnTo>
                    <a:pt x="805293" y="1775965"/>
                  </a:lnTo>
                  <a:lnTo>
                    <a:pt x="852833" y="1781644"/>
                  </a:lnTo>
                  <a:lnTo>
                    <a:pt x="901076" y="1785093"/>
                  </a:lnTo>
                  <a:lnTo>
                    <a:pt x="949960" y="1786255"/>
                  </a:lnTo>
                  <a:lnTo>
                    <a:pt x="998843" y="1785093"/>
                  </a:lnTo>
                  <a:lnTo>
                    <a:pt x="1047086" y="1781644"/>
                  </a:lnTo>
                  <a:lnTo>
                    <a:pt x="1094626" y="1775965"/>
                  </a:lnTo>
                  <a:lnTo>
                    <a:pt x="1141406" y="1768112"/>
                  </a:lnTo>
                  <a:lnTo>
                    <a:pt x="1187365" y="1758141"/>
                  </a:lnTo>
                  <a:lnTo>
                    <a:pt x="1232444" y="1746107"/>
                  </a:lnTo>
                  <a:lnTo>
                    <a:pt x="1276583" y="1732067"/>
                  </a:lnTo>
                  <a:lnTo>
                    <a:pt x="1319722" y="1716077"/>
                  </a:lnTo>
                  <a:lnTo>
                    <a:pt x="1361801" y="1698193"/>
                  </a:lnTo>
                  <a:lnTo>
                    <a:pt x="1402762" y="1678471"/>
                  </a:lnTo>
                  <a:lnTo>
                    <a:pt x="1442543" y="1656967"/>
                  </a:lnTo>
                  <a:lnTo>
                    <a:pt x="1481086" y="1633738"/>
                  </a:lnTo>
                  <a:lnTo>
                    <a:pt x="1496109" y="1623695"/>
                  </a:lnTo>
                  <a:lnTo>
                    <a:pt x="949960" y="1623695"/>
                  </a:lnTo>
                  <a:lnTo>
                    <a:pt x="900819" y="1622257"/>
                  </a:lnTo>
                  <a:lnTo>
                    <a:pt x="852491" y="1618001"/>
                  </a:lnTo>
                  <a:lnTo>
                    <a:pt x="805065" y="1611013"/>
                  </a:lnTo>
                  <a:lnTo>
                    <a:pt x="758632" y="1601378"/>
                  </a:lnTo>
                  <a:lnTo>
                    <a:pt x="713284" y="1589182"/>
                  </a:lnTo>
                  <a:lnTo>
                    <a:pt x="669112" y="1574510"/>
                  </a:lnTo>
                  <a:lnTo>
                    <a:pt x="626206" y="1557448"/>
                  </a:lnTo>
                  <a:lnTo>
                    <a:pt x="584659" y="1538082"/>
                  </a:lnTo>
                  <a:lnTo>
                    <a:pt x="544560" y="1516497"/>
                  </a:lnTo>
                  <a:lnTo>
                    <a:pt x="506002" y="1492780"/>
                  </a:lnTo>
                  <a:lnTo>
                    <a:pt x="469075" y="1467014"/>
                  </a:lnTo>
                  <a:lnTo>
                    <a:pt x="433870" y="1439287"/>
                  </a:lnTo>
                  <a:lnTo>
                    <a:pt x="400478" y="1409684"/>
                  </a:lnTo>
                  <a:lnTo>
                    <a:pt x="368991" y="1378290"/>
                  </a:lnTo>
                  <a:lnTo>
                    <a:pt x="339499" y="1345191"/>
                  </a:lnTo>
                  <a:lnTo>
                    <a:pt x="312094" y="1310472"/>
                  </a:lnTo>
                  <a:lnTo>
                    <a:pt x="286867" y="1274220"/>
                  </a:lnTo>
                  <a:lnTo>
                    <a:pt x="263908" y="1236520"/>
                  </a:lnTo>
                  <a:lnTo>
                    <a:pt x="243310" y="1197458"/>
                  </a:lnTo>
                  <a:lnTo>
                    <a:pt x="225162" y="1157118"/>
                  </a:lnTo>
                  <a:lnTo>
                    <a:pt x="209556" y="1115588"/>
                  </a:lnTo>
                  <a:lnTo>
                    <a:pt x="196584" y="1072952"/>
                  </a:lnTo>
                  <a:lnTo>
                    <a:pt x="186304" y="1029111"/>
                  </a:lnTo>
                  <a:lnTo>
                    <a:pt x="178902" y="984705"/>
                  </a:lnTo>
                  <a:lnTo>
                    <a:pt x="174376" y="939266"/>
                  </a:lnTo>
                  <a:lnTo>
                    <a:pt x="172847" y="893064"/>
                  </a:lnTo>
                  <a:lnTo>
                    <a:pt x="174376" y="846875"/>
                  </a:lnTo>
                  <a:lnTo>
                    <a:pt x="178902" y="801449"/>
                  </a:lnTo>
                  <a:lnTo>
                    <a:pt x="186335" y="756871"/>
                  </a:lnTo>
                  <a:lnTo>
                    <a:pt x="196632" y="713068"/>
                  </a:lnTo>
                  <a:lnTo>
                    <a:pt x="209556" y="670599"/>
                  </a:lnTo>
                  <a:lnTo>
                    <a:pt x="225162" y="629078"/>
                  </a:lnTo>
                  <a:lnTo>
                    <a:pt x="243310" y="588747"/>
                  </a:lnTo>
                  <a:lnTo>
                    <a:pt x="263908" y="549692"/>
                  </a:lnTo>
                  <a:lnTo>
                    <a:pt x="286867" y="511998"/>
                  </a:lnTo>
                  <a:lnTo>
                    <a:pt x="312094" y="475752"/>
                  </a:lnTo>
                  <a:lnTo>
                    <a:pt x="339499" y="441039"/>
                  </a:lnTo>
                  <a:lnTo>
                    <a:pt x="368991" y="407945"/>
                  </a:lnTo>
                  <a:lnTo>
                    <a:pt x="400478" y="376555"/>
                  </a:lnTo>
                  <a:lnTo>
                    <a:pt x="433870" y="346954"/>
                  </a:lnTo>
                  <a:lnTo>
                    <a:pt x="469075" y="319230"/>
                  </a:lnTo>
                  <a:lnTo>
                    <a:pt x="506002" y="293467"/>
                  </a:lnTo>
                  <a:lnTo>
                    <a:pt x="544560" y="269751"/>
                  </a:lnTo>
                  <a:lnTo>
                    <a:pt x="584659" y="248168"/>
                  </a:lnTo>
                  <a:lnTo>
                    <a:pt x="626206" y="228803"/>
                  </a:lnTo>
                  <a:lnTo>
                    <a:pt x="669112" y="211742"/>
                  </a:lnTo>
                  <a:lnTo>
                    <a:pt x="713284" y="197071"/>
                  </a:lnTo>
                  <a:lnTo>
                    <a:pt x="758632" y="184875"/>
                  </a:lnTo>
                  <a:lnTo>
                    <a:pt x="805065" y="175241"/>
                  </a:lnTo>
                  <a:lnTo>
                    <a:pt x="852491" y="168253"/>
                  </a:lnTo>
                  <a:lnTo>
                    <a:pt x="900819" y="163997"/>
                  </a:lnTo>
                  <a:lnTo>
                    <a:pt x="949960" y="162560"/>
                  </a:lnTo>
                  <a:lnTo>
                    <a:pt x="1496120" y="162560"/>
                  </a:lnTo>
                  <a:lnTo>
                    <a:pt x="1481086" y="152510"/>
                  </a:lnTo>
                  <a:lnTo>
                    <a:pt x="1442543" y="129282"/>
                  </a:lnTo>
                  <a:lnTo>
                    <a:pt x="1402762" y="107779"/>
                  </a:lnTo>
                  <a:lnTo>
                    <a:pt x="1361801" y="88058"/>
                  </a:lnTo>
                  <a:lnTo>
                    <a:pt x="1319722" y="70175"/>
                  </a:lnTo>
                  <a:lnTo>
                    <a:pt x="1276583" y="54186"/>
                  </a:lnTo>
                  <a:lnTo>
                    <a:pt x="1232444" y="40146"/>
                  </a:lnTo>
                  <a:lnTo>
                    <a:pt x="1187365" y="28113"/>
                  </a:lnTo>
                  <a:lnTo>
                    <a:pt x="1141406" y="18142"/>
                  </a:lnTo>
                  <a:lnTo>
                    <a:pt x="1094626" y="10289"/>
                  </a:lnTo>
                  <a:lnTo>
                    <a:pt x="1047086" y="4610"/>
                  </a:lnTo>
                  <a:lnTo>
                    <a:pt x="998843" y="1161"/>
                  </a:lnTo>
                  <a:lnTo>
                    <a:pt x="949960" y="0"/>
                  </a:lnTo>
                  <a:close/>
                </a:path>
                <a:path w="1899920" h="1786254">
                  <a:moveTo>
                    <a:pt x="1496120" y="162560"/>
                  </a:moveTo>
                  <a:lnTo>
                    <a:pt x="949960" y="162560"/>
                  </a:lnTo>
                  <a:lnTo>
                    <a:pt x="999100" y="163997"/>
                  </a:lnTo>
                  <a:lnTo>
                    <a:pt x="1047428" y="168253"/>
                  </a:lnTo>
                  <a:lnTo>
                    <a:pt x="1094854" y="175241"/>
                  </a:lnTo>
                  <a:lnTo>
                    <a:pt x="1141287" y="184875"/>
                  </a:lnTo>
                  <a:lnTo>
                    <a:pt x="1186635" y="197071"/>
                  </a:lnTo>
                  <a:lnTo>
                    <a:pt x="1230807" y="211742"/>
                  </a:lnTo>
                  <a:lnTo>
                    <a:pt x="1273713" y="228803"/>
                  </a:lnTo>
                  <a:lnTo>
                    <a:pt x="1315260" y="248168"/>
                  </a:lnTo>
                  <a:lnTo>
                    <a:pt x="1355359" y="269751"/>
                  </a:lnTo>
                  <a:lnTo>
                    <a:pt x="1393917" y="293467"/>
                  </a:lnTo>
                  <a:lnTo>
                    <a:pt x="1430844" y="319230"/>
                  </a:lnTo>
                  <a:lnTo>
                    <a:pt x="1466049" y="346954"/>
                  </a:lnTo>
                  <a:lnTo>
                    <a:pt x="1499441" y="376555"/>
                  </a:lnTo>
                  <a:lnTo>
                    <a:pt x="1530928" y="407945"/>
                  </a:lnTo>
                  <a:lnTo>
                    <a:pt x="1560420" y="441039"/>
                  </a:lnTo>
                  <a:lnTo>
                    <a:pt x="1587825" y="475752"/>
                  </a:lnTo>
                  <a:lnTo>
                    <a:pt x="1613052" y="511998"/>
                  </a:lnTo>
                  <a:lnTo>
                    <a:pt x="1636011" y="549692"/>
                  </a:lnTo>
                  <a:lnTo>
                    <a:pt x="1656609" y="588747"/>
                  </a:lnTo>
                  <a:lnTo>
                    <a:pt x="1674757" y="629078"/>
                  </a:lnTo>
                  <a:lnTo>
                    <a:pt x="1690363" y="670599"/>
                  </a:lnTo>
                  <a:lnTo>
                    <a:pt x="1703335" y="713225"/>
                  </a:lnTo>
                  <a:lnTo>
                    <a:pt x="1713614" y="757049"/>
                  </a:lnTo>
                  <a:lnTo>
                    <a:pt x="1721017" y="801449"/>
                  </a:lnTo>
                  <a:lnTo>
                    <a:pt x="1725543" y="846875"/>
                  </a:lnTo>
                  <a:lnTo>
                    <a:pt x="1727073" y="893064"/>
                  </a:lnTo>
                  <a:lnTo>
                    <a:pt x="1725543" y="939266"/>
                  </a:lnTo>
                  <a:lnTo>
                    <a:pt x="1721017" y="984705"/>
                  </a:lnTo>
                  <a:lnTo>
                    <a:pt x="1713584" y="1029295"/>
                  </a:lnTo>
                  <a:lnTo>
                    <a:pt x="1703290" y="1073101"/>
                  </a:lnTo>
                  <a:lnTo>
                    <a:pt x="1690363" y="1115588"/>
                  </a:lnTo>
                  <a:lnTo>
                    <a:pt x="1674757" y="1157118"/>
                  </a:lnTo>
                  <a:lnTo>
                    <a:pt x="1656609" y="1197458"/>
                  </a:lnTo>
                  <a:lnTo>
                    <a:pt x="1636011" y="1236520"/>
                  </a:lnTo>
                  <a:lnTo>
                    <a:pt x="1613052" y="1274220"/>
                  </a:lnTo>
                  <a:lnTo>
                    <a:pt x="1587825" y="1310472"/>
                  </a:lnTo>
                  <a:lnTo>
                    <a:pt x="1560420" y="1345191"/>
                  </a:lnTo>
                  <a:lnTo>
                    <a:pt x="1530928" y="1378290"/>
                  </a:lnTo>
                  <a:lnTo>
                    <a:pt x="1499441" y="1409684"/>
                  </a:lnTo>
                  <a:lnTo>
                    <a:pt x="1466049" y="1439287"/>
                  </a:lnTo>
                  <a:lnTo>
                    <a:pt x="1430844" y="1467014"/>
                  </a:lnTo>
                  <a:lnTo>
                    <a:pt x="1393917" y="1492780"/>
                  </a:lnTo>
                  <a:lnTo>
                    <a:pt x="1355359" y="1516497"/>
                  </a:lnTo>
                  <a:lnTo>
                    <a:pt x="1315260" y="1538082"/>
                  </a:lnTo>
                  <a:lnTo>
                    <a:pt x="1273713" y="1557448"/>
                  </a:lnTo>
                  <a:lnTo>
                    <a:pt x="1230807" y="1574510"/>
                  </a:lnTo>
                  <a:lnTo>
                    <a:pt x="1186635" y="1589182"/>
                  </a:lnTo>
                  <a:lnTo>
                    <a:pt x="1141287" y="1601378"/>
                  </a:lnTo>
                  <a:lnTo>
                    <a:pt x="1094854" y="1611013"/>
                  </a:lnTo>
                  <a:lnTo>
                    <a:pt x="1047428" y="1618001"/>
                  </a:lnTo>
                  <a:lnTo>
                    <a:pt x="999100" y="1622257"/>
                  </a:lnTo>
                  <a:lnTo>
                    <a:pt x="949960" y="1623695"/>
                  </a:lnTo>
                  <a:lnTo>
                    <a:pt x="1496109" y="1623695"/>
                  </a:lnTo>
                  <a:lnTo>
                    <a:pt x="1554218" y="1582325"/>
                  </a:lnTo>
                  <a:lnTo>
                    <a:pt x="1588687" y="1554254"/>
                  </a:lnTo>
                  <a:lnTo>
                    <a:pt x="1621678" y="1524682"/>
                  </a:lnTo>
                  <a:lnTo>
                    <a:pt x="1653133" y="1493664"/>
                  </a:lnTo>
                  <a:lnTo>
                    <a:pt x="1682991" y="1461257"/>
                  </a:lnTo>
                  <a:lnTo>
                    <a:pt x="1711193" y="1427517"/>
                  </a:lnTo>
                  <a:lnTo>
                    <a:pt x="1737678" y="1392499"/>
                  </a:lnTo>
                  <a:lnTo>
                    <a:pt x="1762388" y="1356260"/>
                  </a:lnTo>
                  <a:lnTo>
                    <a:pt x="1785262" y="1318855"/>
                  </a:lnTo>
                  <a:lnTo>
                    <a:pt x="1806241" y="1280342"/>
                  </a:lnTo>
                  <a:lnTo>
                    <a:pt x="1825265" y="1240776"/>
                  </a:lnTo>
                  <a:lnTo>
                    <a:pt x="1842275" y="1200212"/>
                  </a:lnTo>
                  <a:lnTo>
                    <a:pt x="1857210" y="1158708"/>
                  </a:lnTo>
                  <a:lnTo>
                    <a:pt x="1870012" y="1116319"/>
                  </a:lnTo>
                  <a:lnTo>
                    <a:pt x="1880648" y="1072952"/>
                  </a:lnTo>
                  <a:lnTo>
                    <a:pt x="1888974" y="1029111"/>
                  </a:lnTo>
                  <a:lnTo>
                    <a:pt x="1895015" y="984403"/>
                  </a:lnTo>
                  <a:lnTo>
                    <a:pt x="1898683" y="939036"/>
                  </a:lnTo>
                  <a:lnTo>
                    <a:pt x="1899920" y="893064"/>
                  </a:lnTo>
                  <a:lnTo>
                    <a:pt x="1898665" y="846875"/>
                  </a:lnTo>
                  <a:lnTo>
                    <a:pt x="1895015" y="801746"/>
                  </a:lnTo>
                  <a:lnTo>
                    <a:pt x="1888940" y="756871"/>
                  </a:lnTo>
                  <a:lnTo>
                    <a:pt x="1880619" y="713068"/>
                  </a:lnTo>
                  <a:lnTo>
                    <a:pt x="1870012" y="669859"/>
                  </a:lnTo>
                  <a:lnTo>
                    <a:pt x="1857210" y="627478"/>
                  </a:lnTo>
                  <a:lnTo>
                    <a:pt x="1842275" y="585981"/>
                  </a:lnTo>
                  <a:lnTo>
                    <a:pt x="1825265" y="545425"/>
                  </a:lnTo>
                  <a:lnTo>
                    <a:pt x="1806241" y="505865"/>
                  </a:lnTo>
                  <a:lnTo>
                    <a:pt x="1785262" y="467357"/>
                  </a:lnTo>
                  <a:lnTo>
                    <a:pt x="1762388" y="429959"/>
                  </a:lnTo>
                  <a:lnTo>
                    <a:pt x="1737678" y="393724"/>
                  </a:lnTo>
                  <a:lnTo>
                    <a:pt x="1711193" y="358711"/>
                  </a:lnTo>
                  <a:lnTo>
                    <a:pt x="1682991" y="324974"/>
                  </a:lnTo>
                  <a:lnTo>
                    <a:pt x="1653133" y="292571"/>
                  </a:lnTo>
                  <a:lnTo>
                    <a:pt x="1621678" y="261556"/>
                  </a:lnTo>
                  <a:lnTo>
                    <a:pt x="1588687" y="231987"/>
                  </a:lnTo>
                  <a:lnTo>
                    <a:pt x="1554218" y="203918"/>
                  </a:lnTo>
                  <a:lnTo>
                    <a:pt x="1518331" y="177407"/>
                  </a:lnTo>
                  <a:lnTo>
                    <a:pt x="1496120" y="162560"/>
                  </a:lnTo>
                  <a:close/>
                </a:path>
              </a:pathLst>
            </a:custGeom>
            <a:solidFill>
              <a:srgbClr val="000000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4200" y="3472180"/>
              <a:ext cx="1899920" cy="1786255"/>
            </a:xfrm>
            <a:custGeom>
              <a:avLst/>
              <a:gdLst/>
              <a:ahLst/>
              <a:cxnLst/>
              <a:rect l="l" t="t" r="r" b="b"/>
              <a:pathLst>
                <a:path w="1899920" h="1786254">
                  <a:moveTo>
                    <a:pt x="949960" y="0"/>
                  </a:moveTo>
                  <a:lnTo>
                    <a:pt x="901076" y="1161"/>
                  </a:lnTo>
                  <a:lnTo>
                    <a:pt x="852833" y="4610"/>
                  </a:lnTo>
                  <a:lnTo>
                    <a:pt x="805293" y="10289"/>
                  </a:lnTo>
                  <a:lnTo>
                    <a:pt x="758513" y="18142"/>
                  </a:lnTo>
                  <a:lnTo>
                    <a:pt x="712554" y="28113"/>
                  </a:lnTo>
                  <a:lnTo>
                    <a:pt x="667475" y="40146"/>
                  </a:lnTo>
                  <a:lnTo>
                    <a:pt x="623336" y="54186"/>
                  </a:lnTo>
                  <a:lnTo>
                    <a:pt x="580197" y="70175"/>
                  </a:lnTo>
                  <a:lnTo>
                    <a:pt x="538118" y="88058"/>
                  </a:lnTo>
                  <a:lnTo>
                    <a:pt x="497157" y="107779"/>
                  </a:lnTo>
                  <a:lnTo>
                    <a:pt x="457376" y="129282"/>
                  </a:lnTo>
                  <a:lnTo>
                    <a:pt x="418833" y="152510"/>
                  </a:lnTo>
                  <a:lnTo>
                    <a:pt x="381588" y="177407"/>
                  </a:lnTo>
                  <a:lnTo>
                    <a:pt x="345701" y="203918"/>
                  </a:lnTo>
                  <a:lnTo>
                    <a:pt x="311232" y="231987"/>
                  </a:lnTo>
                  <a:lnTo>
                    <a:pt x="278241" y="261556"/>
                  </a:lnTo>
                  <a:lnTo>
                    <a:pt x="246786" y="292571"/>
                  </a:lnTo>
                  <a:lnTo>
                    <a:pt x="216928" y="324974"/>
                  </a:lnTo>
                  <a:lnTo>
                    <a:pt x="188726" y="358711"/>
                  </a:lnTo>
                  <a:lnTo>
                    <a:pt x="162241" y="393724"/>
                  </a:lnTo>
                  <a:lnTo>
                    <a:pt x="137531" y="429959"/>
                  </a:lnTo>
                  <a:lnTo>
                    <a:pt x="114657" y="467357"/>
                  </a:lnTo>
                  <a:lnTo>
                    <a:pt x="93678" y="505865"/>
                  </a:lnTo>
                  <a:lnTo>
                    <a:pt x="74654" y="545425"/>
                  </a:lnTo>
                  <a:lnTo>
                    <a:pt x="57644" y="585981"/>
                  </a:lnTo>
                  <a:lnTo>
                    <a:pt x="42709" y="627478"/>
                  </a:lnTo>
                  <a:lnTo>
                    <a:pt x="29907" y="669859"/>
                  </a:lnTo>
                  <a:lnTo>
                    <a:pt x="19270" y="713225"/>
                  </a:lnTo>
                  <a:lnTo>
                    <a:pt x="10945" y="757049"/>
                  </a:lnTo>
                  <a:lnTo>
                    <a:pt x="4904" y="801746"/>
                  </a:lnTo>
                  <a:lnTo>
                    <a:pt x="1236" y="847103"/>
                  </a:lnTo>
                  <a:lnTo>
                    <a:pt x="0" y="893064"/>
                  </a:lnTo>
                  <a:lnTo>
                    <a:pt x="1254" y="939266"/>
                  </a:lnTo>
                  <a:lnTo>
                    <a:pt x="4904" y="984403"/>
                  </a:lnTo>
                  <a:lnTo>
                    <a:pt x="10981" y="1029295"/>
                  </a:lnTo>
                  <a:lnTo>
                    <a:pt x="19300" y="1073101"/>
                  </a:lnTo>
                  <a:lnTo>
                    <a:pt x="29907" y="1116319"/>
                  </a:lnTo>
                  <a:lnTo>
                    <a:pt x="42709" y="1158708"/>
                  </a:lnTo>
                  <a:lnTo>
                    <a:pt x="57644" y="1200212"/>
                  </a:lnTo>
                  <a:lnTo>
                    <a:pt x="74654" y="1240776"/>
                  </a:lnTo>
                  <a:lnTo>
                    <a:pt x="93678" y="1280342"/>
                  </a:lnTo>
                  <a:lnTo>
                    <a:pt x="114657" y="1318855"/>
                  </a:lnTo>
                  <a:lnTo>
                    <a:pt x="137531" y="1356260"/>
                  </a:lnTo>
                  <a:lnTo>
                    <a:pt x="162241" y="1392499"/>
                  </a:lnTo>
                  <a:lnTo>
                    <a:pt x="188726" y="1427517"/>
                  </a:lnTo>
                  <a:lnTo>
                    <a:pt x="216928" y="1461257"/>
                  </a:lnTo>
                  <a:lnTo>
                    <a:pt x="246786" y="1493664"/>
                  </a:lnTo>
                  <a:lnTo>
                    <a:pt x="278241" y="1524682"/>
                  </a:lnTo>
                  <a:lnTo>
                    <a:pt x="311232" y="1554254"/>
                  </a:lnTo>
                  <a:lnTo>
                    <a:pt x="345701" y="1582325"/>
                  </a:lnTo>
                  <a:lnTo>
                    <a:pt x="381588" y="1608838"/>
                  </a:lnTo>
                  <a:lnTo>
                    <a:pt x="418833" y="1633738"/>
                  </a:lnTo>
                  <a:lnTo>
                    <a:pt x="457376" y="1656967"/>
                  </a:lnTo>
                  <a:lnTo>
                    <a:pt x="497157" y="1678471"/>
                  </a:lnTo>
                  <a:lnTo>
                    <a:pt x="538118" y="1698193"/>
                  </a:lnTo>
                  <a:lnTo>
                    <a:pt x="580197" y="1716077"/>
                  </a:lnTo>
                  <a:lnTo>
                    <a:pt x="623336" y="1732067"/>
                  </a:lnTo>
                  <a:lnTo>
                    <a:pt x="667475" y="1746107"/>
                  </a:lnTo>
                  <a:lnTo>
                    <a:pt x="712554" y="1758141"/>
                  </a:lnTo>
                  <a:lnTo>
                    <a:pt x="758513" y="1768112"/>
                  </a:lnTo>
                  <a:lnTo>
                    <a:pt x="805293" y="1775965"/>
                  </a:lnTo>
                  <a:lnTo>
                    <a:pt x="852833" y="1781644"/>
                  </a:lnTo>
                  <a:lnTo>
                    <a:pt x="901076" y="1785093"/>
                  </a:lnTo>
                  <a:lnTo>
                    <a:pt x="949960" y="1786255"/>
                  </a:lnTo>
                  <a:lnTo>
                    <a:pt x="998843" y="1785093"/>
                  </a:lnTo>
                  <a:lnTo>
                    <a:pt x="1047086" y="1781644"/>
                  </a:lnTo>
                  <a:lnTo>
                    <a:pt x="1094626" y="1775965"/>
                  </a:lnTo>
                  <a:lnTo>
                    <a:pt x="1141406" y="1768112"/>
                  </a:lnTo>
                  <a:lnTo>
                    <a:pt x="1187365" y="1758141"/>
                  </a:lnTo>
                  <a:lnTo>
                    <a:pt x="1232444" y="1746107"/>
                  </a:lnTo>
                  <a:lnTo>
                    <a:pt x="1276583" y="1732067"/>
                  </a:lnTo>
                  <a:lnTo>
                    <a:pt x="1319722" y="1716077"/>
                  </a:lnTo>
                  <a:lnTo>
                    <a:pt x="1361801" y="1698193"/>
                  </a:lnTo>
                  <a:lnTo>
                    <a:pt x="1402762" y="1678471"/>
                  </a:lnTo>
                  <a:lnTo>
                    <a:pt x="1442543" y="1656967"/>
                  </a:lnTo>
                  <a:lnTo>
                    <a:pt x="1481086" y="1633738"/>
                  </a:lnTo>
                  <a:lnTo>
                    <a:pt x="1496109" y="1623695"/>
                  </a:lnTo>
                  <a:lnTo>
                    <a:pt x="949960" y="1623695"/>
                  </a:lnTo>
                  <a:lnTo>
                    <a:pt x="900819" y="1622257"/>
                  </a:lnTo>
                  <a:lnTo>
                    <a:pt x="852491" y="1618001"/>
                  </a:lnTo>
                  <a:lnTo>
                    <a:pt x="805065" y="1611013"/>
                  </a:lnTo>
                  <a:lnTo>
                    <a:pt x="758632" y="1601378"/>
                  </a:lnTo>
                  <a:lnTo>
                    <a:pt x="713284" y="1589182"/>
                  </a:lnTo>
                  <a:lnTo>
                    <a:pt x="669112" y="1574510"/>
                  </a:lnTo>
                  <a:lnTo>
                    <a:pt x="626206" y="1557448"/>
                  </a:lnTo>
                  <a:lnTo>
                    <a:pt x="584659" y="1538082"/>
                  </a:lnTo>
                  <a:lnTo>
                    <a:pt x="544560" y="1516497"/>
                  </a:lnTo>
                  <a:lnTo>
                    <a:pt x="506002" y="1492780"/>
                  </a:lnTo>
                  <a:lnTo>
                    <a:pt x="469075" y="1467014"/>
                  </a:lnTo>
                  <a:lnTo>
                    <a:pt x="433870" y="1439287"/>
                  </a:lnTo>
                  <a:lnTo>
                    <a:pt x="400478" y="1409684"/>
                  </a:lnTo>
                  <a:lnTo>
                    <a:pt x="368991" y="1378290"/>
                  </a:lnTo>
                  <a:lnTo>
                    <a:pt x="339499" y="1345191"/>
                  </a:lnTo>
                  <a:lnTo>
                    <a:pt x="312094" y="1310472"/>
                  </a:lnTo>
                  <a:lnTo>
                    <a:pt x="286867" y="1274220"/>
                  </a:lnTo>
                  <a:lnTo>
                    <a:pt x="263908" y="1236520"/>
                  </a:lnTo>
                  <a:lnTo>
                    <a:pt x="243310" y="1197458"/>
                  </a:lnTo>
                  <a:lnTo>
                    <a:pt x="225162" y="1157118"/>
                  </a:lnTo>
                  <a:lnTo>
                    <a:pt x="209556" y="1115588"/>
                  </a:lnTo>
                  <a:lnTo>
                    <a:pt x="196584" y="1072952"/>
                  </a:lnTo>
                  <a:lnTo>
                    <a:pt x="186304" y="1029111"/>
                  </a:lnTo>
                  <a:lnTo>
                    <a:pt x="178902" y="984705"/>
                  </a:lnTo>
                  <a:lnTo>
                    <a:pt x="174376" y="939266"/>
                  </a:lnTo>
                  <a:lnTo>
                    <a:pt x="172847" y="893064"/>
                  </a:lnTo>
                  <a:lnTo>
                    <a:pt x="174376" y="846875"/>
                  </a:lnTo>
                  <a:lnTo>
                    <a:pt x="178902" y="801449"/>
                  </a:lnTo>
                  <a:lnTo>
                    <a:pt x="186335" y="756871"/>
                  </a:lnTo>
                  <a:lnTo>
                    <a:pt x="196632" y="713068"/>
                  </a:lnTo>
                  <a:lnTo>
                    <a:pt x="209556" y="670599"/>
                  </a:lnTo>
                  <a:lnTo>
                    <a:pt x="225162" y="629078"/>
                  </a:lnTo>
                  <a:lnTo>
                    <a:pt x="243310" y="588747"/>
                  </a:lnTo>
                  <a:lnTo>
                    <a:pt x="263908" y="549692"/>
                  </a:lnTo>
                  <a:lnTo>
                    <a:pt x="286867" y="511998"/>
                  </a:lnTo>
                  <a:lnTo>
                    <a:pt x="312094" y="475752"/>
                  </a:lnTo>
                  <a:lnTo>
                    <a:pt x="339499" y="441039"/>
                  </a:lnTo>
                  <a:lnTo>
                    <a:pt x="368991" y="407945"/>
                  </a:lnTo>
                  <a:lnTo>
                    <a:pt x="400478" y="376555"/>
                  </a:lnTo>
                  <a:lnTo>
                    <a:pt x="433870" y="346954"/>
                  </a:lnTo>
                  <a:lnTo>
                    <a:pt x="469075" y="319230"/>
                  </a:lnTo>
                  <a:lnTo>
                    <a:pt x="506002" y="293467"/>
                  </a:lnTo>
                  <a:lnTo>
                    <a:pt x="544560" y="269751"/>
                  </a:lnTo>
                  <a:lnTo>
                    <a:pt x="584659" y="248168"/>
                  </a:lnTo>
                  <a:lnTo>
                    <a:pt x="626206" y="228803"/>
                  </a:lnTo>
                  <a:lnTo>
                    <a:pt x="669112" y="211742"/>
                  </a:lnTo>
                  <a:lnTo>
                    <a:pt x="713284" y="197071"/>
                  </a:lnTo>
                  <a:lnTo>
                    <a:pt x="758632" y="184875"/>
                  </a:lnTo>
                  <a:lnTo>
                    <a:pt x="805065" y="175241"/>
                  </a:lnTo>
                  <a:lnTo>
                    <a:pt x="852491" y="168253"/>
                  </a:lnTo>
                  <a:lnTo>
                    <a:pt x="900819" y="163997"/>
                  </a:lnTo>
                  <a:lnTo>
                    <a:pt x="949960" y="162560"/>
                  </a:lnTo>
                  <a:lnTo>
                    <a:pt x="1496120" y="162560"/>
                  </a:lnTo>
                  <a:lnTo>
                    <a:pt x="1481086" y="152510"/>
                  </a:lnTo>
                  <a:lnTo>
                    <a:pt x="1442543" y="129282"/>
                  </a:lnTo>
                  <a:lnTo>
                    <a:pt x="1402762" y="107779"/>
                  </a:lnTo>
                  <a:lnTo>
                    <a:pt x="1361801" y="88058"/>
                  </a:lnTo>
                  <a:lnTo>
                    <a:pt x="1319722" y="70175"/>
                  </a:lnTo>
                  <a:lnTo>
                    <a:pt x="1276583" y="54186"/>
                  </a:lnTo>
                  <a:lnTo>
                    <a:pt x="1232444" y="40146"/>
                  </a:lnTo>
                  <a:lnTo>
                    <a:pt x="1187365" y="28113"/>
                  </a:lnTo>
                  <a:lnTo>
                    <a:pt x="1141406" y="18142"/>
                  </a:lnTo>
                  <a:lnTo>
                    <a:pt x="1094626" y="10289"/>
                  </a:lnTo>
                  <a:lnTo>
                    <a:pt x="1047086" y="4610"/>
                  </a:lnTo>
                  <a:lnTo>
                    <a:pt x="998843" y="1161"/>
                  </a:lnTo>
                  <a:lnTo>
                    <a:pt x="949960" y="0"/>
                  </a:lnTo>
                  <a:close/>
                </a:path>
                <a:path w="1899920" h="1786254">
                  <a:moveTo>
                    <a:pt x="1496120" y="162560"/>
                  </a:moveTo>
                  <a:lnTo>
                    <a:pt x="949960" y="162560"/>
                  </a:lnTo>
                  <a:lnTo>
                    <a:pt x="999100" y="163997"/>
                  </a:lnTo>
                  <a:lnTo>
                    <a:pt x="1047428" y="168253"/>
                  </a:lnTo>
                  <a:lnTo>
                    <a:pt x="1094854" y="175241"/>
                  </a:lnTo>
                  <a:lnTo>
                    <a:pt x="1141287" y="184875"/>
                  </a:lnTo>
                  <a:lnTo>
                    <a:pt x="1186635" y="197071"/>
                  </a:lnTo>
                  <a:lnTo>
                    <a:pt x="1230807" y="211742"/>
                  </a:lnTo>
                  <a:lnTo>
                    <a:pt x="1273713" y="228803"/>
                  </a:lnTo>
                  <a:lnTo>
                    <a:pt x="1315260" y="248168"/>
                  </a:lnTo>
                  <a:lnTo>
                    <a:pt x="1355359" y="269751"/>
                  </a:lnTo>
                  <a:lnTo>
                    <a:pt x="1393917" y="293467"/>
                  </a:lnTo>
                  <a:lnTo>
                    <a:pt x="1430844" y="319230"/>
                  </a:lnTo>
                  <a:lnTo>
                    <a:pt x="1466049" y="346954"/>
                  </a:lnTo>
                  <a:lnTo>
                    <a:pt x="1499441" y="376555"/>
                  </a:lnTo>
                  <a:lnTo>
                    <a:pt x="1530928" y="407945"/>
                  </a:lnTo>
                  <a:lnTo>
                    <a:pt x="1560420" y="441039"/>
                  </a:lnTo>
                  <a:lnTo>
                    <a:pt x="1587825" y="475752"/>
                  </a:lnTo>
                  <a:lnTo>
                    <a:pt x="1613052" y="511998"/>
                  </a:lnTo>
                  <a:lnTo>
                    <a:pt x="1636011" y="549692"/>
                  </a:lnTo>
                  <a:lnTo>
                    <a:pt x="1656609" y="588747"/>
                  </a:lnTo>
                  <a:lnTo>
                    <a:pt x="1674757" y="629078"/>
                  </a:lnTo>
                  <a:lnTo>
                    <a:pt x="1690363" y="670599"/>
                  </a:lnTo>
                  <a:lnTo>
                    <a:pt x="1703335" y="713225"/>
                  </a:lnTo>
                  <a:lnTo>
                    <a:pt x="1713614" y="757049"/>
                  </a:lnTo>
                  <a:lnTo>
                    <a:pt x="1721017" y="801449"/>
                  </a:lnTo>
                  <a:lnTo>
                    <a:pt x="1725543" y="846875"/>
                  </a:lnTo>
                  <a:lnTo>
                    <a:pt x="1727073" y="893064"/>
                  </a:lnTo>
                  <a:lnTo>
                    <a:pt x="1725543" y="939266"/>
                  </a:lnTo>
                  <a:lnTo>
                    <a:pt x="1721017" y="984705"/>
                  </a:lnTo>
                  <a:lnTo>
                    <a:pt x="1713584" y="1029295"/>
                  </a:lnTo>
                  <a:lnTo>
                    <a:pt x="1703290" y="1073101"/>
                  </a:lnTo>
                  <a:lnTo>
                    <a:pt x="1690363" y="1115588"/>
                  </a:lnTo>
                  <a:lnTo>
                    <a:pt x="1674757" y="1157118"/>
                  </a:lnTo>
                  <a:lnTo>
                    <a:pt x="1656609" y="1197458"/>
                  </a:lnTo>
                  <a:lnTo>
                    <a:pt x="1636011" y="1236520"/>
                  </a:lnTo>
                  <a:lnTo>
                    <a:pt x="1613052" y="1274220"/>
                  </a:lnTo>
                  <a:lnTo>
                    <a:pt x="1587825" y="1310472"/>
                  </a:lnTo>
                  <a:lnTo>
                    <a:pt x="1560420" y="1345191"/>
                  </a:lnTo>
                  <a:lnTo>
                    <a:pt x="1530928" y="1378290"/>
                  </a:lnTo>
                  <a:lnTo>
                    <a:pt x="1499441" y="1409684"/>
                  </a:lnTo>
                  <a:lnTo>
                    <a:pt x="1466049" y="1439287"/>
                  </a:lnTo>
                  <a:lnTo>
                    <a:pt x="1430844" y="1467014"/>
                  </a:lnTo>
                  <a:lnTo>
                    <a:pt x="1393917" y="1492780"/>
                  </a:lnTo>
                  <a:lnTo>
                    <a:pt x="1355359" y="1516497"/>
                  </a:lnTo>
                  <a:lnTo>
                    <a:pt x="1315260" y="1538082"/>
                  </a:lnTo>
                  <a:lnTo>
                    <a:pt x="1273713" y="1557448"/>
                  </a:lnTo>
                  <a:lnTo>
                    <a:pt x="1230807" y="1574510"/>
                  </a:lnTo>
                  <a:lnTo>
                    <a:pt x="1186635" y="1589182"/>
                  </a:lnTo>
                  <a:lnTo>
                    <a:pt x="1141287" y="1601378"/>
                  </a:lnTo>
                  <a:lnTo>
                    <a:pt x="1094854" y="1611013"/>
                  </a:lnTo>
                  <a:lnTo>
                    <a:pt x="1047428" y="1618001"/>
                  </a:lnTo>
                  <a:lnTo>
                    <a:pt x="999100" y="1622257"/>
                  </a:lnTo>
                  <a:lnTo>
                    <a:pt x="949960" y="1623695"/>
                  </a:lnTo>
                  <a:lnTo>
                    <a:pt x="1496109" y="1623695"/>
                  </a:lnTo>
                  <a:lnTo>
                    <a:pt x="1554218" y="1582325"/>
                  </a:lnTo>
                  <a:lnTo>
                    <a:pt x="1588687" y="1554254"/>
                  </a:lnTo>
                  <a:lnTo>
                    <a:pt x="1621678" y="1524682"/>
                  </a:lnTo>
                  <a:lnTo>
                    <a:pt x="1653133" y="1493664"/>
                  </a:lnTo>
                  <a:lnTo>
                    <a:pt x="1682991" y="1461257"/>
                  </a:lnTo>
                  <a:lnTo>
                    <a:pt x="1711193" y="1427517"/>
                  </a:lnTo>
                  <a:lnTo>
                    <a:pt x="1737678" y="1392499"/>
                  </a:lnTo>
                  <a:lnTo>
                    <a:pt x="1762388" y="1356260"/>
                  </a:lnTo>
                  <a:lnTo>
                    <a:pt x="1785262" y="1318855"/>
                  </a:lnTo>
                  <a:lnTo>
                    <a:pt x="1806241" y="1280342"/>
                  </a:lnTo>
                  <a:lnTo>
                    <a:pt x="1825265" y="1240776"/>
                  </a:lnTo>
                  <a:lnTo>
                    <a:pt x="1842275" y="1200212"/>
                  </a:lnTo>
                  <a:lnTo>
                    <a:pt x="1857210" y="1158708"/>
                  </a:lnTo>
                  <a:lnTo>
                    <a:pt x="1870012" y="1116319"/>
                  </a:lnTo>
                  <a:lnTo>
                    <a:pt x="1880648" y="1072952"/>
                  </a:lnTo>
                  <a:lnTo>
                    <a:pt x="1888974" y="1029111"/>
                  </a:lnTo>
                  <a:lnTo>
                    <a:pt x="1895015" y="984403"/>
                  </a:lnTo>
                  <a:lnTo>
                    <a:pt x="1898683" y="939036"/>
                  </a:lnTo>
                  <a:lnTo>
                    <a:pt x="1899920" y="893064"/>
                  </a:lnTo>
                  <a:lnTo>
                    <a:pt x="1898665" y="846875"/>
                  </a:lnTo>
                  <a:lnTo>
                    <a:pt x="1895015" y="801746"/>
                  </a:lnTo>
                  <a:lnTo>
                    <a:pt x="1888940" y="756871"/>
                  </a:lnTo>
                  <a:lnTo>
                    <a:pt x="1880619" y="713068"/>
                  </a:lnTo>
                  <a:lnTo>
                    <a:pt x="1870012" y="669859"/>
                  </a:lnTo>
                  <a:lnTo>
                    <a:pt x="1857210" y="627478"/>
                  </a:lnTo>
                  <a:lnTo>
                    <a:pt x="1842275" y="585981"/>
                  </a:lnTo>
                  <a:lnTo>
                    <a:pt x="1825265" y="545425"/>
                  </a:lnTo>
                  <a:lnTo>
                    <a:pt x="1806241" y="505865"/>
                  </a:lnTo>
                  <a:lnTo>
                    <a:pt x="1785262" y="467357"/>
                  </a:lnTo>
                  <a:lnTo>
                    <a:pt x="1762388" y="429959"/>
                  </a:lnTo>
                  <a:lnTo>
                    <a:pt x="1737678" y="393724"/>
                  </a:lnTo>
                  <a:lnTo>
                    <a:pt x="1711193" y="358711"/>
                  </a:lnTo>
                  <a:lnTo>
                    <a:pt x="1682991" y="324974"/>
                  </a:lnTo>
                  <a:lnTo>
                    <a:pt x="1653133" y="292571"/>
                  </a:lnTo>
                  <a:lnTo>
                    <a:pt x="1621678" y="261556"/>
                  </a:lnTo>
                  <a:lnTo>
                    <a:pt x="1588687" y="231987"/>
                  </a:lnTo>
                  <a:lnTo>
                    <a:pt x="1554218" y="203918"/>
                  </a:lnTo>
                  <a:lnTo>
                    <a:pt x="1518331" y="177407"/>
                  </a:lnTo>
                  <a:lnTo>
                    <a:pt x="1496120" y="162560"/>
                  </a:lnTo>
                  <a:close/>
                </a:path>
              </a:pathLst>
            </a:custGeom>
            <a:solidFill>
              <a:srgbClr val="1F37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2495" y="3552190"/>
              <a:ext cx="1033780" cy="419734"/>
            </a:xfrm>
            <a:custGeom>
              <a:avLst/>
              <a:gdLst/>
              <a:ahLst/>
              <a:cxnLst/>
              <a:rect l="l" t="t" r="r" b="b"/>
              <a:pathLst>
                <a:path w="1033779" h="419735">
                  <a:moveTo>
                    <a:pt x="1033779" y="41973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8635" y="2747010"/>
              <a:ext cx="1752600" cy="933450"/>
            </a:xfrm>
            <a:custGeom>
              <a:avLst/>
              <a:gdLst/>
              <a:ahLst/>
              <a:cxnLst/>
              <a:rect l="l" t="t" r="r" b="b"/>
              <a:pathLst>
                <a:path w="1752600" h="933450">
                  <a:moveTo>
                    <a:pt x="1597025" y="0"/>
                  </a:moveTo>
                  <a:lnTo>
                    <a:pt x="155575" y="0"/>
                  </a:lnTo>
                  <a:lnTo>
                    <a:pt x="106428" y="7938"/>
                  </a:lnTo>
                  <a:lnTo>
                    <a:pt x="63724" y="30037"/>
                  </a:lnTo>
                  <a:lnTo>
                    <a:pt x="30037" y="63724"/>
                  </a:lnTo>
                  <a:lnTo>
                    <a:pt x="7938" y="106428"/>
                  </a:lnTo>
                  <a:lnTo>
                    <a:pt x="0" y="155575"/>
                  </a:lnTo>
                  <a:lnTo>
                    <a:pt x="0" y="777875"/>
                  </a:lnTo>
                  <a:lnTo>
                    <a:pt x="7938" y="827021"/>
                  </a:lnTo>
                  <a:lnTo>
                    <a:pt x="30037" y="869725"/>
                  </a:lnTo>
                  <a:lnTo>
                    <a:pt x="63724" y="903412"/>
                  </a:lnTo>
                  <a:lnTo>
                    <a:pt x="106428" y="925511"/>
                  </a:lnTo>
                  <a:lnTo>
                    <a:pt x="155575" y="933450"/>
                  </a:lnTo>
                  <a:lnTo>
                    <a:pt x="1597025" y="933450"/>
                  </a:lnTo>
                  <a:lnTo>
                    <a:pt x="1646171" y="925511"/>
                  </a:lnTo>
                  <a:lnTo>
                    <a:pt x="1688875" y="903412"/>
                  </a:lnTo>
                  <a:lnTo>
                    <a:pt x="1722562" y="869725"/>
                  </a:lnTo>
                  <a:lnTo>
                    <a:pt x="1744661" y="827021"/>
                  </a:lnTo>
                  <a:lnTo>
                    <a:pt x="1752600" y="777875"/>
                  </a:lnTo>
                  <a:lnTo>
                    <a:pt x="1752600" y="155575"/>
                  </a:lnTo>
                  <a:lnTo>
                    <a:pt x="1744661" y="106428"/>
                  </a:lnTo>
                  <a:lnTo>
                    <a:pt x="1722562" y="63724"/>
                  </a:lnTo>
                  <a:lnTo>
                    <a:pt x="1688875" y="30037"/>
                  </a:lnTo>
                  <a:lnTo>
                    <a:pt x="1646171" y="7938"/>
                  </a:lnTo>
                  <a:lnTo>
                    <a:pt x="15970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HUMAN CAPITAL MANAGEMENT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778635" y="2747010"/>
              <a:ext cx="1752600" cy="933450"/>
            </a:xfrm>
            <a:custGeom>
              <a:avLst/>
              <a:gdLst/>
              <a:ahLst/>
              <a:cxnLst/>
              <a:rect l="l" t="t" r="r" b="b"/>
              <a:pathLst>
                <a:path w="1752600" h="933450">
                  <a:moveTo>
                    <a:pt x="155575" y="0"/>
                  </a:moveTo>
                  <a:lnTo>
                    <a:pt x="106428" y="7938"/>
                  </a:lnTo>
                  <a:lnTo>
                    <a:pt x="63724" y="30037"/>
                  </a:lnTo>
                  <a:lnTo>
                    <a:pt x="30037" y="63724"/>
                  </a:lnTo>
                  <a:lnTo>
                    <a:pt x="7938" y="106428"/>
                  </a:lnTo>
                  <a:lnTo>
                    <a:pt x="0" y="155575"/>
                  </a:lnTo>
                  <a:lnTo>
                    <a:pt x="0" y="777875"/>
                  </a:lnTo>
                  <a:lnTo>
                    <a:pt x="7938" y="827021"/>
                  </a:lnTo>
                  <a:lnTo>
                    <a:pt x="30037" y="869725"/>
                  </a:lnTo>
                  <a:lnTo>
                    <a:pt x="63724" y="903412"/>
                  </a:lnTo>
                  <a:lnTo>
                    <a:pt x="106428" y="925511"/>
                  </a:lnTo>
                  <a:lnTo>
                    <a:pt x="155575" y="933450"/>
                  </a:lnTo>
                  <a:lnTo>
                    <a:pt x="1597025" y="933450"/>
                  </a:lnTo>
                  <a:lnTo>
                    <a:pt x="1646171" y="925511"/>
                  </a:lnTo>
                  <a:lnTo>
                    <a:pt x="1688875" y="903412"/>
                  </a:lnTo>
                  <a:lnTo>
                    <a:pt x="1722562" y="869725"/>
                  </a:lnTo>
                  <a:lnTo>
                    <a:pt x="1744661" y="827021"/>
                  </a:lnTo>
                  <a:lnTo>
                    <a:pt x="1752600" y="777875"/>
                  </a:lnTo>
                  <a:lnTo>
                    <a:pt x="1752600" y="155575"/>
                  </a:lnTo>
                  <a:lnTo>
                    <a:pt x="1744661" y="106428"/>
                  </a:lnTo>
                  <a:lnTo>
                    <a:pt x="1722562" y="63724"/>
                  </a:lnTo>
                  <a:lnTo>
                    <a:pt x="1688875" y="30037"/>
                  </a:lnTo>
                  <a:lnTo>
                    <a:pt x="1646171" y="7938"/>
                  </a:lnTo>
                  <a:lnTo>
                    <a:pt x="1597025" y="0"/>
                  </a:lnTo>
                  <a:lnTo>
                    <a:pt x="15557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5369" y="3488055"/>
              <a:ext cx="792480" cy="414020"/>
            </a:xfrm>
            <a:custGeom>
              <a:avLst/>
              <a:gdLst/>
              <a:ahLst/>
              <a:cxnLst/>
              <a:rect l="l" t="t" r="r" b="b"/>
              <a:pathLst>
                <a:path w="792479" h="414020">
                  <a:moveTo>
                    <a:pt x="0" y="414020"/>
                  </a:moveTo>
                  <a:lnTo>
                    <a:pt x="792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6575" y="2650490"/>
              <a:ext cx="1794510" cy="901700"/>
            </a:xfrm>
            <a:custGeom>
              <a:avLst/>
              <a:gdLst/>
              <a:ahLst/>
              <a:cxnLst/>
              <a:rect l="l" t="t" r="r" b="b"/>
              <a:pathLst>
                <a:path w="1794509" h="901700">
                  <a:moveTo>
                    <a:pt x="1644269" y="0"/>
                  </a:moveTo>
                  <a:lnTo>
                    <a:pt x="150241" y="0"/>
                  </a:lnTo>
                  <a:lnTo>
                    <a:pt x="102770" y="7663"/>
                  </a:lnTo>
                  <a:lnTo>
                    <a:pt x="61529" y="29000"/>
                  </a:lnTo>
                  <a:lnTo>
                    <a:pt x="29000" y="61529"/>
                  </a:lnTo>
                  <a:lnTo>
                    <a:pt x="7663" y="102770"/>
                  </a:lnTo>
                  <a:lnTo>
                    <a:pt x="0" y="150240"/>
                  </a:lnTo>
                  <a:lnTo>
                    <a:pt x="0" y="751459"/>
                  </a:lnTo>
                  <a:lnTo>
                    <a:pt x="7663" y="798929"/>
                  </a:lnTo>
                  <a:lnTo>
                    <a:pt x="29000" y="840170"/>
                  </a:lnTo>
                  <a:lnTo>
                    <a:pt x="61529" y="872699"/>
                  </a:lnTo>
                  <a:lnTo>
                    <a:pt x="102770" y="894036"/>
                  </a:lnTo>
                  <a:lnTo>
                    <a:pt x="150241" y="901700"/>
                  </a:lnTo>
                  <a:lnTo>
                    <a:pt x="1644269" y="901700"/>
                  </a:lnTo>
                  <a:lnTo>
                    <a:pt x="1691739" y="894036"/>
                  </a:lnTo>
                  <a:lnTo>
                    <a:pt x="1732980" y="872699"/>
                  </a:lnTo>
                  <a:lnTo>
                    <a:pt x="1765509" y="840170"/>
                  </a:lnTo>
                  <a:lnTo>
                    <a:pt x="1786846" y="798929"/>
                  </a:lnTo>
                  <a:lnTo>
                    <a:pt x="1794509" y="751459"/>
                  </a:lnTo>
                  <a:lnTo>
                    <a:pt x="1794509" y="150240"/>
                  </a:lnTo>
                  <a:lnTo>
                    <a:pt x="1786846" y="102770"/>
                  </a:lnTo>
                  <a:lnTo>
                    <a:pt x="1765509" y="61529"/>
                  </a:lnTo>
                  <a:lnTo>
                    <a:pt x="1732980" y="29000"/>
                  </a:lnTo>
                  <a:lnTo>
                    <a:pt x="1691739" y="7663"/>
                  </a:lnTo>
                  <a:lnTo>
                    <a:pt x="16442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IT CONSULTING</a:t>
              </a:r>
              <a:endParaRPr sz="2000" b="1">
                <a:solidFill>
                  <a:schemeClr val="bg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886575" y="2650490"/>
              <a:ext cx="1794510" cy="901700"/>
            </a:xfrm>
            <a:custGeom>
              <a:avLst/>
              <a:gdLst/>
              <a:ahLst/>
              <a:cxnLst/>
              <a:rect l="l" t="t" r="r" b="b"/>
              <a:pathLst>
                <a:path w="1794509" h="901700">
                  <a:moveTo>
                    <a:pt x="150241" y="0"/>
                  </a:moveTo>
                  <a:lnTo>
                    <a:pt x="102770" y="7663"/>
                  </a:lnTo>
                  <a:lnTo>
                    <a:pt x="61529" y="29000"/>
                  </a:lnTo>
                  <a:lnTo>
                    <a:pt x="29000" y="61529"/>
                  </a:lnTo>
                  <a:lnTo>
                    <a:pt x="7663" y="102770"/>
                  </a:lnTo>
                  <a:lnTo>
                    <a:pt x="0" y="150240"/>
                  </a:lnTo>
                  <a:lnTo>
                    <a:pt x="0" y="751459"/>
                  </a:lnTo>
                  <a:lnTo>
                    <a:pt x="7663" y="798929"/>
                  </a:lnTo>
                  <a:lnTo>
                    <a:pt x="29000" y="840170"/>
                  </a:lnTo>
                  <a:lnTo>
                    <a:pt x="61529" y="872699"/>
                  </a:lnTo>
                  <a:lnTo>
                    <a:pt x="102770" y="894036"/>
                  </a:lnTo>
                  <a:lnTo>
                    <a:pt x="150241" y="901700"/>
                  </a:lnTo>
                  <a:lnTo>
                    <a:pt x="1644269" y="901700"/>
                  </a:lnTo>
                  <a:lnTo>
                    <a:pt x="1691739" y="894036"/>
                  </a:lnTo>
                  <a:lnTo>
                    <a:pt x="1732980" y="872699"/>
                  </a:lnTo>
                  <a:lnTo>
                    <a:pt x="1765509" y="840170"/>
                  </a:lnTo>
                  <a:lnTo>
                    <a:pt x="1786846" y="798929"/>
                  </a:lnTo>
                  <a:lnTo>
                    <a:pt x="1794509" y="751459"/>
                  </a:lnTo>
                  <a:lnTo>
                    <a:pt x="1794509" y="150240"/>
                  </a:lnTo>
                  <a:lnTo>
                    <a:pt x="1786846" y="102770"/>
                  </a:lnTo>
                  <a:lnTo>
                    <a:pt x="1765509" y="61529"/>
                  </a:lnTo>
                  <a:lnTo>
                    <a:pt x="1732980" y="29000"/>
                  </a:lnTo>
                  <a:lnTo>
                    <a:pt x="1691739" y="7663"/>
                  </a:lnTo>
                  <a:lnTo>
                    <a:pt x="1644269" y="0"/>
                  </a:lnTo>
                  <a:lnTo>
                    <a:pt x="15024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6900" y="3989070"/>
              <a:ext cx="1734820" cy="1087755"/>
            </a:xfrm>
            <a:custGeom>
              <a:avLst/>
              <a:gdLst/>
              <a:ahLst/>
              <a:cxnLst/>
              <a:rect l="l" t="t" r="r" b="b"/>
              <a:pathLst>
                <a:path w="1684020" h="986154">
                  <a:moveTo>
                    <a:pt x="1519681" y="0"/>
                  </a:moveTo>
                  <a:lnTo>
                    <a:pt x="164338" y="0"/>
                  </a:lnTo>
                  <a:lnTo>
                    <a:pt x="120635" y="5867"/>
                  </a:lnTo>
                  <a:lnTo>
                    <a:pt x="81374" y="22427"/>
                  </a:lnTo>
                  <a:lnTo>
                    <a:pt x="48117" y="48117"/>
                  </a:lnTo>
                  <a:lnTo>
                    <a:pt x="22427" y="81374"/>
                  </a:lnTo>
                  <a:lnTo>
                    <a:pt x="5867" y="120635"/>
                  </a:lnTo>
                  <a:lnTo>
                    <a:pt x="0" y="164338"/>
                  </a:lnTo>
                  <a:lnTo>
                    <a:pt x="0" y="821817"/>
                  </a:lnTo>
                  <a:lnTo>
                    <a:pt x="5867" y="865475"/>
                  </a:lnTo>
                  <a:lnTo>
                    <a:pt x="22427" y="904724"/>
                  </a:lnTo>
                  <a:lnTo>
                    <a:pt x="48117" y="937990"/>
                  </a:lnTo>
                  <a:lnTo>
                    <a:pt x="81374" y="963699"/>
                  </a:lnTo>
                  <a:lnTo>
                    <a:pt x="120635" y="980278"/>
                  </a:lnTo>
                  <a:lnTo>
                    <a:pt x="164338" y="986155"/>
                  </a:lnTo>
                  <a:lnTo>
                    <a:pt x="1519681" y="986155"/>
                  </a:lnTo>
                  <a:lnTo>
                    <a:pt x="1563384" y="980278"/>
                  </a:lnTo>
                  <a:lnTo>
                    <a:pt x="1602645" y="963699"/>
                  </a:lnTo>
                  <a:lnTo>
                    <a:pt x="1635902" y="937990"/>
                  </a:lnTo>
                  <a:lnTo>
                    <a:pt x="1661592" y="904724"/>
                  </a:lnTo>
                  <a:lnTo>
                    <a:pt x="1678152" y="865475"/>
                  </a:lnTo>
                  <a:lnTo>
                    <a:pt x="1684020" y="821817"/>
                  </a:lnTo>
                  <a:lnTo>
                    <a:pt x="1684020" y="164338"/>
                  </a:lnTo>
                  <a:lnTo>
                    <a:pt x="1678152" y="120635"/>
                  </a:lnTo>
                  <a:lnTo>
                    <a:pt x="1661592" y="81374"/>
                  </a:lnTo>
                  <a:lnTo>
                    <a:pt x="1635902" y="48117"/>
                  </a:lnTo>
                  <a:lnTo>
                    <a:pt x="1602645" y="22427"/>
                  </a:lnTo>
                  <a:lnTo>
                    <a:pt x="1563384" y="5867"/>
                  </a:lnTo>
                  <a:lnTo>
                    <a:pt x="151968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SKILL DEVELOPMENT &amp; CAPACITY  DEVELOPMENT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70700" y="3989070"/>
              <a:ext cx="1811020" cy="1087755"/>
            </a:xfrm>
            <a:custGeom>
              <a:avLst/>
              <a:gdLst/>
              <a:ahLst/>
              <a:cxnLst/>
              <a:rect l="l" t="t" r="r" b="b"/>
              <a:pathLst>
                <a:path w="1684020" h="986154">
                  <a:moveTo>
                    <a:pt x="164338" y="0"/>
                  </a:moveTo>
                  <a:lnTo>
                    <a:pt x="120635" y="5867"/>
                  </a:lnTo>
                  <a:lnTo>
                    <a:pt x="81374" y="22427"/>
                  </a:lnTo>
                  <a:lnTo>
                    <a:pt x="48117" y="48117"/>
                  </a:lnTo>
                  <a:lnTo>
                    <a:pt x="22427" y="81374"/>
                  </a:lnTo>
                  <a:lnTo>
                    <a:pt x="5867" y="120635"/>
                  </a:lnTo>
                  <a:lnTo>
                    <a:pt x="0" y="164338"/>
                  </a:lnTo>
                  <a:lnTo>
                    <a:pt x="0" y="821817"/>
                  </a:lnTo>
                  <a:lnTo>
                    <a:pt x="5867" y="865475"/>
                  </a:lnTo>
                  <a:lnTo>
                    <a:pt x="22427" y="904724"/>
                  </a:lnTo>
                  <a:lnTo>
                    <a:pt x="48117" y="937990"/>
                  </a:lnTo>
                  <a:lnTo>
                    <a:pt x="81374" y="963699"/>
                  </a:lnTo>
                  <a:lnTo>
                    <a:pt x="120635" y="980278"/>
                  </a:lnTo>
                  <a:lnTo>
                    <a:pt x="164338" y="986155"/>
                  </a:lnTo>
                  <a:lnTo>
                    <a:pt x="1519681" y="986155"/>
                  </a:lnTo>
                  <a:lnTo>
                    <a:pt x="1563384" y="980278"/>
                  </a:lnTo>
                  <a:lnTo>
                    <a:pt x="1602645" y="963699"/>
                  </a:lnTo>
                  <a:lnTo>
                    <a:pt x="1635902" y="937990"/>
                  </a:lnTo>
                  <a:lnTo>
                    <a:pt x="1661592" y="904724"/>
                  </a:lnTo>
                  <a:lnTo>
                    <a:pt x="1678152" y="865475"/>
                  </a:lnTo>
                  <a:lnTo>
                    <a:pt x="1684020" y="821817"/>
                  </a:lnTo>
                  <a:lnTo>
                    <a:pt x="1684020" y="164338"/>
                  </a:lnTo>
                  <a:lnTo>
                    <a:pt x="1678152" y="120635"/>
                  </a:lnTo>
                  <a:lnTo>
                    <a:pt x="1661592" y="81374"/>
                  </a:lnTo>
                  <a:lnTo>
                    <a:pt x="1635902" y="48117"/>
                  </a:lnTo>
                  <a:lnTo>
                    <a:pt x="1602645" y="22427"/>
                  </a:lnTo>
                  <a:lnTo>
                    <a:pt x="1563384" y="5867"/>
                  </a:lnTo>
                  <a:lnTo>
                    <a:pt x="1519681" y="0"/>
                  </a:lnTo>
                  <a:lnTo>
                    <a:pt x="16433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88485" y="2172970"/>
              <a:ext cx="1960245" cy="848360"/>
            </a:xfrm>
            <a:custGeom>
              <a:avLst/>
              <a:gdLst/>
              <a:ahLst/>
              <a:cxnLst/>
              <a:rect l="l" t="t" r="r" b="b"/>
              <a:pathLst>
                <a:path w="1960245" h="848360">
                  <a:moveTo>
                    <a:pt x="1818893" y="0"/>
                  </a:moveTo>
                  <a:lnTo>
                    <a:pt x="141350" y="0"/>
                  </a:lnTo>
                  <a:lnTo>
                    <a:pt x="96706" y="7214"/>
                  </a:lnTo>
                  <a:lnTo>
                    <a:pt x="57908" y="27297"/>
                  </a:lnTo>
                  <a:lnTo>
                    <a:pt x="27297" y="57908"/>
                  </a:lnTo>
                  <a:lnTo>
                    <a:pt x="7214" y="96706"/>
                  </a:lnTo>
                  <a:lnTo>
                    <a:pt x="0" y="141351"/>
                  </a:lnTo>
                  <a:lnTo>
                    <a:pt x="0" y="707009"/>
                  </a:lnTo>
                  <a:lnTo>
                    <a:pt x="7214" y="751653"/>
                  </a:lnTo>
                  <a:lnTo>
                    <a:pt x="27297" y="790451"/>
                  </a:lnTo>
                  <a:lnTo>
                    <a:pt x="57908" y="821062"/>
                  </a:lnTo>
                  <a:lnTo>
                    <a:pt x="96706" y="841145"/>
                  </a:lnTo>
                  <a:lnTo>
                    <a:pt x="141350" y="848360"/>
                  </a:lnTo>
                  <a:lnTo>
                    <a:pt x="1818893" y="848360"/>
                  </a:lnTo>
                  <a:lnTo>
                    <a:pt x="1863538" y="841145"/>
                  </a:lnTo>
                  <a:lnTo>
                    <a:pt x="1902336" y="821062"/>
                  </a:lnTo>
                  <a:lnTo>
                    <a:pt x="1932947" y="790451"/>
                  </a:lnTo>
                  <a:lnTo>
                    <a:pt x="1953030" y="751653"/>
                  </a:lnTo>
                  <a:lnTo>
                    <a:pt x="1960244" y="707009"/>
                  </a:lnTo>
                  <a:lnTo>
                    <a:pt x="1960244" y="141351"/>
                  </a:lnTo>
                  <a:lnTo>
                    <a:pt x="1953030" y="96706"/>
                  </a:lnTo>
                  <a:lnTo>
                    <a:pt x="1932947" y="57908"/>
                  </a:lnTo>
                  <a:lnTo>
                    <a:pt x="1902336" y="27297"/>
                  </a:lnTo>
                  <a:lnTo>
                    <a:pt x="1863538" y="7214"/>
                  </a:lnTo>
                  <a:lnTo>
                    <a:pt x="1818893" y="0"/>
                  </a:lnTo>
                  <a:close/>
                </a:path>
              </a:pathLst>
            </a:custGeom>
            <a:solidFill>
              <a:srgbClr val="8495AF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MANAGEMENT CONSULTING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636645" y="4881880"/>
              <a:ext cx="911860" cy="705485"/>
            </a:xfrm>
            <a:custGeom>
              <a:avLst/>
              <a:gdLst/>
              <a:ahLst/>
              <a:cxnLst/>
              <a:rect l="l" t="t" r="r" b="b"/>
              <a:pathLst>
                <a:path w="911860" h="705485">
                  <a:moveTo>
                    <a:pt x="911859" y="0"/>
                  </a:moveTo>
                  <a:lnTo>
                    <a:pt x="0" y="70548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3410" y="4161789"/>
              <a:ext cx="1753235" cy="915035"/>
            </a:xfrm>
            <a:custGeom>
              <a:avLst/>
              <a:gdLst/>
              <a:ahLst/>
              <a:cxnLst/>
              <a:rect l="l" t="t" r="r" b="b"/>
              <a:pathLst>
                <a:path w="1753235" h="781050">
                  <a:moveTo>
                    <a:pt x="1623060" y="0"/>
                  </a:moveTo>
                  <a:lnTo>
                    <a:pt x="130175" y="0"/>
                  </a:lnTo>
                  <a:lnTo>
                    <a:pt x="79509" y="10231"/>
                  </a:lnTo>
                  <a:lnTo>
                    <a:pt x="38131" y="38131"/>
                  </a:lnTo>
                  <a:lnTo>
                    <a:pt x="10231" y="79509"/>
                  </a:lnTo>
                  <a:lnTo>
                    <a:pt x="0" y="130175"/>
                  </a:lnTo>
                  <a:lnTo>
                    <a:pt x="0" y="650875"/>
                  </a:lnTo>
                  <a:lnTo>
                    <a:pt x="10231" y="701540"/>
                  </a:lnTo>
                  <a:lnTo>
                    <a:pt x="38131" y="742918"/>
                  </a:lnTo>
                  <a:lnTo>
                    <a:pt x="79509" y="770818"/>
                  </a:lnTo>
                  <a:lnTo>
                    <a:pt x="130175" y="781050"/>
                  </a:lnTo>
                  <a:lnTo>
                    <a:pt x="1623060" y="781050"/>
                  </a:lnTo>
                  <a:lnTo>
                    <a:pt x="1673725" y="770818"/>
                  </a:lnTo>
                  <a:lnTo>
                    <a:pt x="1715103" y="742918"/>
                  </a:lnTo>
                  <a:lnTo>
                    <a:pt x="1743003" y="701540"/>
                  </a:lnTo>
                  <a:lnTo>
                    <a:pt x="1753235" y="650875"/>
                  </a:lnTo>
                  <a:lnTo>
                    <a:pt x="1753235" y="130175"/>
                  </a:lnTo>
                  <a:lnTo>
                    <a:pt x="1743003" y="79509"/>
                  </a:lnTo>
                  <a:lnTo>
                    <a:pt x="1715103" y="38131"/>
                  </a:lnTo>
                  <a:lnTo>
                    <a:pt x="1673725" y="10231"/>
                  </a:lnTo>
                  <a:lnTo>
                    <a:pt x="16230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HERITAGE MANAGEMENT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883410" y="4161789"/>
              <a:ext cx="1753235" cy="915035"/>
            </a:xfrm>
            <a:custGeom>
              <a:avLst/>
              <a:gdLst/>
              <a:ahLst/>
              <a:cxnLst/>
              <a:rect l="l" t="t" r="r" b="b"/>
              <a:pathLst>
                <a:path w="1753235" h="781050">
                  <a:moveTo>
                    <a:pt x="130175" y="0"/>
                  </a:moveTo>
                  <a:lnTo>
                    <a:pt x="79509" y="10231"/>
                  </a:lnTo>
                  <a:lnTo>
                    <a:pt x="38131" y="38131"/>
                  </a:lnTo>
                  <a:lnTo>
                    <a:pt x="10231" y="79509"/>
                  </a:lnTo>
                  <a:lnTo>
                    <a:pt x="0" y="130175"/>
                  </a:lnTo>
                  <a:lnTo>
                    <a:pt x="0" y="650875"/>
                  </a:lnTo>
                  <a:lnTo>
                    <a:pt x="10231" y="701540"/>
                  </a:lnTo>
                  <a:lnTo>
                    <a:pt x="38131" y="742918"/>
                  </a:lnTo>
                  <a:lnTo>
                    <a:pt x="79509" y="770818"/>
                  </a:lnTo>
                  <a:lnTo>
                    <a:pt x="130175" y="781050"/>
                  </a:lnTo>
                  <a:lnTo>
                    <a:pt x="1623060" y="781050"/>
                  </a:lnTo>
                  <a:lnTo>
                    <a:pt x="1673725" y="770818"/>
                  </a:lnTo>
                  <a:lnTo>
                    <a:pt x="1715103" y="742918"/>
                  </a:lnTo>
                  <a:lnTo>
                    <a:pt x="1743003" y="701540"/>
                  </a:lnTo>
                  <a:lnTo>
                    <a:pt x="1753235" y="650875"/>
                  </a:lnTo>
                  <a:lnTo>
                    <a:pt x="1753235" y="130175"/>
                  </a:lnTo>
                  <a:lnTo>
                    <a:pt x="1743003" y="79509"/>
                  </a:lnTo>
                  <a:lnTo>
                    <a:pt x="1715103" y="38131"/>
                  </a:lnTo>
                  <a:lnTo>
                    <a:pt x="1673725" y="10231"/>
                  </a:lnTo>
                  <a:lnTo>
                    <a:pt x="1623060" y="0"/>
                  </a:lnTo>
                  <a:lnTo>
                    <a:pt x="13017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3410" y="5484495"/>
              <a:ext cx="1804670" cy="1092835"/>
            </a:xfrm>
            <a:custGeom>
              <a:avLst/>
              <a:gdLst/>
              <a:ahLst/>
              <a:cxnLst/>
              <a:rect l="l" t="t" r="r" b="b"/>
              <a:pathLst>
                <a:path w="1804670" h="1092834">
                  <a:moveTo>
                    <a:pt x="1622552" y="0"/>
                  </a:moveTo>
                  <a:lnTo>
                    <a:pt x="182117" y="0"/>
                  </a:lnTo>
                  <a:lnTo>
                    <a:pt x="133702" y="6505"/>
                  </a:lnTo>
                  <a:lnTo>
                    <a:pt x="90198" y="24863"/>
                  </a:lnTo>
                  <a:lnTo>
                    <a:pt x="53340" y="53340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8"/>
                  </a:lnTo>
                  <a:lnTo>
                    <a:pt x="0" y="910691"/>
                  </a:lnTo>
                  <a:lnTo>
                    <a:pt x="6505" y="959108"/>
                  </a:lnTo>
                  <a:lnTo>
                    <a:pt x="24863" y="1002617"/>
                  </a:lnTo>
                  <a:lnTo>
                    <a:pt x="53339" y="1039482"/>
                  </a:lnTo>
                  <a:lnTo>
                    <a:pt x="90198" y="1067964"/>
                  </a:lnTo>
                  <a:lnTo>
                    <a:pt x="133702" y="1086327"/>
                  </a:lnTo>
                  <a:lnTo>
                    <a:pt x="182117" y="1092835"/>
                  </a:lnTo>
                  <a:lnTo>
                    <a:pt x="1622552" y="1092835"/>
                  </a:lnTo>
                  <a:lnTo>
                    <a:pt x="1670967" y="1086327"/>
                  </a:lnTo>
                  <a:lnTo>
                    <a:pt x="1714471" y="1067964"/>
                  </a:lnTo>
                  <a:lnTo>
                    <a:pt x="1751329" y="1039482"/>
                  </a:lnTo>
                  <a:lnTo>
                    <a:pt x="1779806" y="1002617"/>
                  </a:lnTo>
                  <a:lnTo>
                    <a:pt x="1798164" y="959108"/>
                  </a:lnTo>
                  <a:lnTo>
                    <a:pt x="1804669" y="910691"/>
                  </a:lnTo>
                  <a:lnTo>
                    <a:pt x="1804669" y="182118"/>
                  </a:lnTo>
                  <a:lnTo>
                    <a:pt x="1798164" y="133702"/>
                  </a:lnTo>
                  <a:lnTo>
                    <a:pt x="1779806" y="90198"/>
                  </a:lnTo>
                  <a:lnTo>
                    <a:pt x="1751330" y="53340"/>
                  </a:lnTo>
                  <a:lnTo>
                    <a:pt x="1714471" y="24863"/>
                  </a:lnTo>
                  <a:lnTo>
                    <a:pt x="1670967" y="6505"/>
                  </a:lnTo>
                  <a:lnTo>
                    <a:pt x="1622552" y="0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05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DEVELOPMENT SECTOR PROJECTS &amp; CSR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83410" y="5484495"/>
              <a:ext cx="1804670" cy="1092835"/>
            </a:xfrm>
            <a:custGeom>
              <a:avLst/>
              <a:gdLst/>
              <a:ahLst/>
              <a:cxnLst/>
              <a:rect l="l" t="t" r="r" b="b"/>
              <a:pathLst>
                <a:path w="1804670" h="1092834">
                  <a:moveTo>
                    <a:pt x="182117" y="0"/>
                  </a:moveTo>
                  <a:lnTo>
                    <a:pt x="133702" y="6505"/>
                  </a:lnTo>
                  <a:lnTo>
                    <a:pt x="90198" y="24863"/>
                  </a:lnTo>
                  <a:lnTo>
                    <a:pt x="53340" y="53340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8"/>
                  </a:lnTo>
                  <a:lnTo>
                    <a:pt x="0" y="910691"/>
                  </a:lnTo>
                  <a:lnTo>
                    <a:pt x="6505" y="959108"/>
                  </a:lnTo>
                  <a:lnTo>
                    <a:pt x="24863" y="1002617"/>
                  </a:lnTo>
                  <a:lnTo>
                    <a:pt x="53339" y="1039482"/>
                  </a:lnTo>
                  <a:lnTo>
                    <a:pt x="90198" y="1067964"/>
                  </a:lnTo>
                  <a:lnTo>
                    <a:pt x="133702" y="1086327"/>
                  </a:lnTo>
                  <a:lnTo>
                    <a:pt x="182117" y="1092835"/>
                  </a:lnTo>
                  <a:lnTo>
                    <a:pt x="1622552" y="1092835"/>
                  </a:lnTo>
                  <a:lnTo>
                    <a:pt x="1670967" y="1086327"/>
                  </a:lnTo>
                  <a:lnTo>
                    <a:pt x="1714471" y="1067964"/>
                  </a:lnTo>
                  <a:lnTo>
                    <a:pt x="1751329" y="1039482"/>
                  </a:lnTo>
                  <a:lnTo>
                    <a:pt x="1779806" y="1002617"/>
                  </a:lnTo>
                  <a:lnTo>
                    <a:pt x="1798164" y="959108"/>
                  </a:lnTo>
                  <a:lnTo>
                    <a:pt x="1804669" y="910691"/>
                  </a:lnTo>
                  <a:lnTo>
                    <a:pt x="1804669" y="182118"/>
                  </a:lnTo>
                  <a:lnTo>
                    <a:pt x="1798164" y="133702"/>
                  </a:lnTo>
                  <a:lnTo>
                    <a:pt x="1779806" y="90198"/>
                  </a:lnTo>
                  <a:lnTo>
                    <a:pt x="1751330" y="53340"/>
                  </a:lnTo>
                  <a:lnTo>
                    <a:pt x="1714471" y="24863"/>
                  </a:lnTo>
                  <a:lnTo>
                    <a:pt x="1670967" y="6505"/>
                  </a:lnTo>
                  <a:lnTo>
                    <a:pt x="1622552" y="0"/>
                  </a:lnTo>
                  <a:lnTo>
                    <a:pt x="18211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87539" y="5484495"/>
              <a:ext cx="1758314" cy="1143000"/>
            </a:xfrm>
            <a:custGeom>
              <a:avLst/>
              <a:gdLst/>
              <a:ahLst/>
              <a:cxnLst/>
              <a:rect l="l" t="t" r="r" b="b"/>
              <a:pathLst>
                <a:path w="1758315" h="1143000">
                  <a:moveTo>
                    <a:pt x="1567814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74"/>
                  </a:lnTo>
                  <a:lnTo>
                    <a:pt x="19372" y="1036270"/>
                  </a:lnTo>
                  <a:lnTo>
                    <a:pt x="41867" y="1071641"/>
                  </a:lnTo>
                  <a:lnTo>
                    <a:pt x="71374" y="1101144"/>
                  </a:lnTo>
                  <a:lnTo>
                    <a:pt x="106746" y="1123634"/>
                  </a:lnTo>
                  <a:lnTo>
                    <a:pt x="146837" y="1137967"/>
                  </a:lnTo>
                  <a:lnTo>
                    <a:pt x="190500" y="1143000"/>
                  </a:lnTo>
                  <a:lnTo>
                    <a:pt x="1567814" y="1143000"/>
                  </a:lnTo>
                  <a:lnTo>
                    <a:pt x="1611477" y="1137967"/>
                  </a:lnTo>
                  <a:lnTo>
                    <a:pt x="1651568" y="1123634"/>
                  </a:lnTo>
                  <a:lnTo>
                    <a:pt x="1686940" y="1101144"/>
                  </a:lnTo>
                  <a:lnTo>
                    <a:pt x="1716447" y="1071641"/>
                  </a:lnTo>
                  <a:lnTo>
                    <a:pt x="1738942" y="1036270"/>
                  </a:lnTo>
                  <a:lnTo>
                    <a:pt x="1753280" y="996174"/>
                  </a:lnTo>
                  <a:lnTo>
                    <a:pt x="1758314" y="952500"/>
                  </a:lnTo>
                  <a:lnTo>
                    <a:pt x="1758314" y="190500"/>
                  </a:lnTo>
                  <a:lnTo>
                    <a:pt x="1753280" y="146837"/>
                  </a:lnTo>
                  <a:lnTo>
                    <a:pt x="1738942" y="106746"/>
                  </a:lnTo>
                  <a:lnTo>
                    <a:pt x="1716447" y="71374"/>
                  </a:lnTo>
                  <a:lnTo>
                    <a:pt x="1686940" y="41867"/>
                  </a:lnTo>
                  <a:lnTo>
                    <a:pt x="1651568" y="19372"/>
                  </a:lnTo>
                  <a:lnTo>
                    <a:pt x="1611477" y="5034"/>
                  </a:lnTo>
                  <a:lnTo>
                    <a:pt x="1567814" y="0"/>
                  </a:lnTo>
                  <a:close/>
                </a:path>
              </a:pathLst>
            </a:custGeom>
            <a:solidFill>
              <a:srgbClr val="0067B4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ENGINEERING SERVICES (CIVIL, EPC, TELECOM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987539" y="5484495"/>
              <a:ext cx="1758314" cy="1143000"/>
            </a:xfrm>
            <a:custGeom>
              <a:avLst/>
              <a:gdLst/>
              <a:ahLst/>
              <a:cxnLst/>
              <a:rect l="l" t="t" r="r" b="b"/>
              <a:pathLst>
                <a:path w="1758315" h="1143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74"/>
                  </a:lnTo>
                  <a:lnTo>
                    <a:pt x="19372" y="1036270"/>
                  </a:lnTo>
                  <a:lnTo>
                    <a:pt x="41867" y="1071641"/>
                  </a:lnTo>
                  <a:lnTo>
                    <a:pt x="71374" y="1101144"/>
                  </a:lnTo>
                  <a:lnTo>
                    <a:pt x="106746" y="1123634"/>
                  </a:lnTo>
                  <a:lnTo>
                    <a:pt x="146837" y="1137967"/>
                  </a:lnTo>
                  <a:lnTo>
                    <a:pt x="190500" y="1143000"/>
                  </a:lnTo>
                  <a:lnTo>
                    <a:pt x="1567814" y="1143000"/>
                  </a:lnTo>
                  <a:lnTo>
                    <a:pt x="1611477" y="1137967"/>
                  </a:lnTo>
                  <a:lnTo>
                    <a:pt x="1651568" y="1123634"/>
                  </a:lnTo>
                  <a:lnTo>
                    <a:pt x="1686940" y="1101144"/>
                  </a:lnTo>
                  <a:lnTo>
                    <a:pt x="1716447" y="1071641"/>
                  </a:lnTo>
                  <a:lnTo>
                    <a:pt x="1738942" y="1036270"/>
                  </a:lnTo>
                  <a:lnTo>
                    <a:pt x="1753280" y="996174"/>
                  </a:lnTo>
                  <a:lnTo>
                    <a:pt x="1758314" y="952500"/>
                  </a:lnTo>
                  <a:lnTo>
                    <a:pt x="1758314" y="190500"/>
                  </a:lnTo>
                  <a:lnTo>
                    <a:pt x="1753280" y="146837"/>
                  </a:lnTo>
                  <a:lnTo>
                    <a:pt x="1738942" y="106746"/>
                  </a:lnTo>
                  <a:lnTo>
                    <a:pt x="1716447" y="71374"/>
                  </a:lnTo>
                  <a:lnTo>
                    <a:pt x="1686940" y="41867"/>
                  </a:lnTo>
                  <a:lnTo>
                    <a:pt x="1651568" y="19372"/>
                  </a:lnTo>
                  <a:lnTo>
                    <a:pt x="1611477" y="5034"/>
                  </a:lnTo>
                  <a:lnTo>
                    <a:pt x="1567814" y="0"/>
                  </a:lnTo>
                  <a:lnTo>
                    <a:pt x="19050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6110" y="5718175"/>
              <a:ext cx="1850389" cy="909319"/>
            </a:xfrm>
            <a:custGeom>
              <a:avLst/>
              <a:gdLst/>
              <a:ahLst/>
              <a:cxnLst/>
              <a:rect l="l" t="t" r="r" b="b"/>
              <a:pathLst>
                <a:path w="1850389" h="909320">
                  <a:moveTo>
                    <a:pt x="1698878" y="0"/>
                  </a:moveTo>
                  <a:lnTo>
                    <a:pt x="151511" y="0"/>
                  </a:lnTo>
                  <a:lnTo>
                    <a:pt x="103615" y="7722"/>
                  </a:lnTo>
                  <a:lnTo>
                    <a:pt x="62023" y="29228"/>
                  </a:lnTo>
                  <a:lnTo>
                    <a:pt x="29228" y="62023"/>
                  </a:lnTo>
                  <a:lnTo>
                    <a:pt x="7722" y="103615"/>
                  </a:lnTo>
                  <a:lnTo>
                    <a:pt x="0" y="151511"/>
                  </a:lnTo>
                  <a:lnTo>
                    <a:pt x="0" y="757770"/>
                  </a:lnTo>
                  <a:lnTo>
                    <a:pt x="7722" y="805665"/>
                  </a:lnTo>
                  <a:lnTo>
                    <a:pt x="29228" y="847266"/>
                  </a:lnTo>
                  <a:lnTo>
                    <a:pt x="62023" y="880074"/>
                  </a:lnTo>
                  <a:lnTo>
                    <a:pt x="103615" y="901592"/>
                  </a:lnTo>
                  <a:lnTo>
                    <a:pt x="151511" y="909319"/>
                  </a:lnTo>
                  <a:lnTo>
                    <a:pt x="1698878" y="909319"/>
                  </a:lnTo>
                  <a:lnTo>
                    <a:pt x="1746774" y="901592"/>
                  </a:lnTo>
                  <a:lnTo>
                    <a:pt x="1788366" y="880074"/>
                  </a:lnTo>
                  <a:lnTo>
                    <a:pt x="1821161" y="847266"/>
                  </a:lnTo>
                  <a:lnTo>
                    <a:pt x="1842667" y="805665"/>
                  </a:lnTo>
                  <a:lnTo>
                    <a:pt x="1850389" y="757770"/>
                  </a:lnTo>
                  <a:lnTo>
                    <a:pt x="1850389" y="151511"/>
                  </a:lnTo>
                  <a:lnTo>
                    <a:pt x="1842667" y="103615"/>
                  </a:lnTo>
                  <a:lnTo>
                    <a:pt x="1821161" y="62023"/>
                  </a:lnTo>
                  <a:lnTo>
                    <a:pt x="1788366" y="29228"/>
                  </a:lnTo>
                  <a:lnTo>
                    <a:pt x="1746774" y="7722"/>
                  </a:lnTo>
                  <a:lnTo>
                    <a:pt x="1698878" y="0"/>
                  </a:lnTo>
                  <a:close/>
                </a:path>
              </a:pathLst>
            </a:custGeom>
            <a:solidFill>
              <a:srgbClr val="2D74B5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05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GOVERNMENT SECTOR PROJECTS</a:t>
              </a:r>
              <a:endParaRPr b="1"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5335270" y="3019425"/>
            <a:ext cx="9525" cy="2698750"/>
          </a:xfrm>
          <a:custGeom>
            <a:avLst/>
            <a:gdLst/>
            <a:ahLst/>
            <a:cxnLst/>
            <a:rect l="l" t="t" r="r" b="b"/>
            <a:pathLst>
              <a:path w="9525" h="2698750">
                <a:moveTo>
                  <a:pt x="0" y="452754"/>
                </a:moveTo>
                <a:lnTo>
                  <a:pt x="0" y="0"/>
                </a:lnTo>
              </a:path>
              <a:path w="9525" h="2698750">
                <a:moveTo>
                  <a:pt x="9525" y="2698750"/>
                </a:moveTo>
                <a:lnTo>
                  <a:pt x="9525" y="223901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3441700" y="1507093"/>
            <a:ext cx="370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en-US" b="1" spc="-5" dirty="0">
                <a:latin typeface="Cambria"/>
                <a:cs typeface="Cambria"/>
              </a:rPr>
              <a:t>BUSINESS</a:t>
            </a:r>
            <a:r>
              <a:rPr lang="en-US" b="1" spc="-20" dirty="0">
                <a:latin typeface="Cambria"/>
                <a:cs typeface="Cambria"/>
              </a:rPr>
              <a:t> </a:t>
            </a:r>
            <a:r>
              <a:rPr lang="en-US" b="1" spc="-5" dirty="0">
                <a:latin typeface="Cambria"/>
                <a:cs typeface="Cambria"/>
              </a:rPr>
              <a:t>DIVISIONS/VERTICALS: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019" y="6971613"/>
            <a:ext cx="1151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i="1" spc="-5" dirty="0">
                <a:latin typeface="Calibri"/>
                <a:cs typeface="Calibri"/>
              </a:rPr>
              <a:t>Business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Profile -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99" y="6828155"/>
            <a:ext cx="10032746" cy="391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49552" y="760742"/>
            <a:ext cx="1391920" cy="191770"/>
          </a:xfrm>
          <a:custGeom>
            <a:avLst/>
            <a:gdLst/>
            <a:ahLst/>
            <a:cxnLst/>
            <a:rect l="l" t="t" r="r" b="b"/>
            <a:pathLst>
              <a:path w="1391920" h="191769">
                <a:moveTo>
                  <a:pt x="61607" y="0"/>
                </a:moveTo>
                <a:lnTo>
                  <a:pt x="0" y="0"/>
                </a:lnTo>
                <a:lnTo>
                  <a:pt x="0" y="191439"/>
                </a:lnTo>
                <a:lnTo>
                  <a:pt x="61607" y="191439"/>
                </a:lnTo>
                <a:lnTo>
                  <a:pt x="61607" y="0"/>
                </a:lnTo>
                <a:close/>
              </a:path>
              <a:path w="1391920" h="191769">
                <a:moveTo>
                  <a:pt x="404990" y="0"/>
                </a:moveTo>
                <a:lnTo>
                  <a:pt x="343395" y="0"/>
                </a:lnTo>
                <a:lnTo>
                  <a:pt x="343395" y="89014"/>
                </a:lnTo>
                <a:lnTo>
                  <a:pt x="326796" y="71920"/>
                </a:lnTo>
                <a:lnTo>
                  <a:pt x="287794" y="43776"/>
                </a:lnTo>
                <a:lnTo>
                  <a:pt x="241363" y="22847"/>
                </a:lnTo>
                <a:lnTo>
                  <a:pt x="190741" y="6540"/>
                </a:lnTo>
                <a:lnTo>
                  <a:pt x="163918" y="0"/>
                </a:lnTo>
                <a:lnTo>
                  <a:pt x="101777" y="0"/>
                </a:lnTo>
                <a:lnTo>
                  <a:pt x="101777" y="191439"/>
                </a:lnTo>
                <a:lnTo>
                  <a:pt x="162852" y="191439"/>
                </a:lnTo>
                <a:lnTo>
                  <a:pt x="162852" y="75069"/>
                </a:lnTo>
                <a:lnTo>
                  <a:pt x="170383" y="75361"/>
                </a:lnTo>
                <a:lnTo>
                  <a:pt x="211366" y="85394"/>
                </a:lnTo>
                <a:lnTo>
                  <a:pt x="251777" y="103492"/>
                </a:lnTo>
                <a:lnTo>
                  <a:pt x="286067" y="124409"/>
                </a:lnTo>
                <a:lnTo>
                  <a:pt x="317881" y="153758"/>
                </a:lnTo>
                <a:lnTo>
                  <a:pt x="344462" y="190360"/>
                </a:lnTo>
                <a:lnTo>
                  <a:pt x="404990" y="190360"/>
                </a:lnTo>
                <a:lnTo>
                  <a:pt x="404990" y="156578"/>
                </a:lnTo>
                <a:lnTo>
                  <a:pt x="404990" y="0"/>
                </a:lnTo>
                <a:close/>
              </a:path>
              <a:path w="1391920" h="191769">
                <a:moveTo>
                  <a:pt x="733907" y="38608"/>
                </a:moveTo>
                <a:lnTo>
                  <a:pt x="706628" y="9118"/>
                </a:lnTo>
                <a:lnTo>
                  <a:pt x="685203" y="0"/>
                </a:lnTo>
                <a:lnTo>
                  <a:pt x="672350" y="0"/>
                </a:lnTo>
                <a:lnTo>
                  <a:pt x="672350" y="69176"/>
                </a:lnTo>
                <a:lnTo>
                  <a:pt x="672350" y="146926"/>
                </a:lnTo>
                <a:lnTo>
                  <a:pt x="499808" y="146926"/>
                </a:lnTo>
                <a:lnTo>
                  <a:pt x="499808" y="45046"/>
                </a:lnTo>
                <a:lnTo>
                  <a:pt x="646569" y="45046"/>
                </a:lnTo>
                <a:lnTo>
                  <a:pt x="654062" y="47193"/>
                </a:lnTo>
                <a:lnTo>
                  <a:pt x="659422" y="50406"/>
                </a:lnTo>
                <a:lnTo>
                  <a:pt x="667486" y="58445"/>
                </a:lnTo>
                <a:lnTo>
                  <a:pt x="670204" y="63271"/>
                </a:lnTo>
                <a:lnTo>
                  <a:pt x="672350" y="69176"/>
                </a:lnTo>
                <a:lnTo>
                  <a:pt x="672350" y="0"/>
                </a:lnTo>
                <a:lnTo>
                  <a:pt x="441960" y="0"/>
                </a:lnTo>
                <a:lnTo>
                  <a:pt x="441960" y="191439"/>
                </a:lnTo>
                <a:lnTo>
                  <a:pt x="733907" y="191439"/>
                </a:lnTo>
                <a:lnTo>
                  <a:pt x="733907" y="146926"/>
                </a:lnTo>
                <a:lnTo>
                  <a:pt x="733907" y="45046"/>
                </a:lnTo>
                <a:lnTo>
                  <a:pt x="733907" y="38608"/>
                </a:lnTo>
                <a:close/>
              </a:path>
              <a:path w="1391920" h="191769">
                <a:moveTo>
                  <a:pt x="1062329" y="0"/>
                </a:moveTo>
                <a:lnTo>
                  <a:pt x="1000125" y="0"/>
                </a:lnTo>
                <a:lnTo>
                  <a:pt x="1000125" y="146926"/>
                </a:lnTo>
                <a:lnTo>
                  <a:pt x="857161" y="146926"/>
                </a:lnTo>
                <a:lnTo>
                  <a:pt x="827671" y="121183"/>
                </a:lnTo>
                <a:lnTo>
                  <a:pt x="827671" y="0"/>
                </a:lnTo>
                <a:lnTo>
                  <a:pt x="768756" y="0"/>
                </a:lnTo>
                <a:lnTo>
                  <a:pt x="768756" y="154432"/>
                </a:lnTo>
                <a:lnTo>
                  <a:pt x="770318" y="158191"/>
                </a:lnTo>
                <a:lnTo>
                  <a:pt x="773036" y="162471"/>
                </a:lnTo>
                <a:lnTo>
                  <a:pt x="777824" y="166776"/>
                </a:lnTo>
                <a:lnTo>
                  <a:pt x="782104" y="171589"/>
                </a:lnTo>
                <a:lnTo>
                  <a:pt x="816952" y="191439"/>
                </a:lnTo>
                <a:lnTo>
                  <a:pt x="1062329" y="191439"/>
                </a:lnTo>
                <a:lnTo>
                  <a:pt x="1062329" y="0"/>
                </a:lnTo>
                <a:close/>
              </a:path>
              <a:path w="1391920" h="191769">
                <a:moveTo>
                  <a:pt x="1391754" y="0"/>
                </a:moveTo>
                <a:lnTo>
                  <a:pt x="1148524" y="0"/>
                </a:lnTo>
                <a:lnTo>
                  <a:pt x="1143736" y="1612"/>
                </a:lnTo>
                <a:lnTo>
                  <a:pt x="1107325" y="25196"/>
                </a:lnTo>
                <a:lnTo>
                  <a:pt x="1099820" y="38608"/>
                </a:lnTo>
                <a:lnTo>
                  <a:pt x="1099820" y="48793"/>
                </a:lnTo>
                <a:lnTo>
                  <a:pt x="1099820" y="191439"/>
                </a:lnTo>
                <a:lnTo>
                  <a:pt x="1391259" y="191439"/>
                </a:lnTo>
                <a:lnTo>
                  <a:pt x="1391259" y="146926"/>
                </a:lnTo>
                <a:lnTo>
                  <a:pt x="1161376" y="146926"/>
                </a:lnTo>
                <a:lnTo>
                  <a:pt x="1161376" y="69176"/>
                </a:lnTo>
                <a:lnTo>
                  <a:pt x="1187157" y="45046"/>
                </a:lnTo>
                <a:lnTo>
                  <a:pt x="1391754" y="45046"/>
                </a:lnTo>
                <a:lnTo>
                  <a:pt x="1391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156" y="760653"/>
            <a:ext cx="910590" cy="192405"/>
          </a:xfrm>
          <a:custGeom>
            <a:avLst/>
            <a:gdLst/>
            <a:ahLst/>
            <a:cxnLst/>
            <a:rect l="l" t="t" r="r" b="b"/>
            <a:pathLst>
              <a:path w="910590" h="192405">
                <a:moveTo>
                  <a:pt x="234086" y="0"/>
                </a:moveTo>
                <a:lnTo>
                  <a:pt x="0" y="0"/>
                </a:lnTo>
                <a:lnTo>
                  <a:pt x="0" y="40652"/>
                </a:lnTo>
                <a:lnTo>
                  <a:pt x="85128" y="40652"/>
                </a:lnTo>
                <a:lnTo>
                  <a:pt x="85128" y="191820"/>
                </a:lnTo>
                <a:lnTo>
                  <a:pt x="148894" y="191820"/>
                </a:lnTo>
                <a:lnTo>
                  <a:pt x="148894" y="40652"/>
                </a:lnTo>
                <a:lnTo>
                  <a:pt x="234086" y="40652"/>
                </a:lnTo>
                <a:lnTo>
                  <a:pt x="234086" y="0"/>
                </a:lnTo>
                <a:close/>
              </a:path>
              <a:path w="910590" h="192405">
                <a:moveTo>
                  <a:pt x="565162" y="88"/>
                </a:moveTo>
                <a:lnTo>
                  <a:pt x="503034" y="88"/>
                </a:lnTo>
                <a:lnTo>
                  <a:pt x="503034" y="147015"/>
                </a:lnTo>
                <a:lnTo>
                  <a:pt x="359994" y="147015"/>
                </a:lnTo>
                <a:lnTo>
                  <a:pt x="330504" y="121272"/>
                </a:lnTo>
                <a:lnTo>
                  <a:pt x="330504" y="88"/>
                </a:lnTo>
                <a:lnTo>
                  <a:pt x="271589" y="88"/>
                </a:lnTo>
                <a:lnTo>
                  <a:pt x="271589" y="154520"/>
                </a:lnTo>
                <a:lnTo>
                  <a:pt x="273227" y="158280"/>
                </a:lnTo>
                <a:lnTo>
                  <a:pt x="275869" y="162560"/>
                </a:lnTo>
                <a:lnTo>
                  <a:pt x="280720" y="166865"/>
                </a:lnTo>
                <a:lnTo>
                  <a:pt x="285013" y="171678"/>
                </a:lnTo>
                <a:lnTo>
                  <a:pt x="319786" y="191528"/>
                </a:lnTo>
                <a:lnTo>
                  <a:pt x="565162" y="191528"/>
                </a:lnTo>
                <a:lnTo>
                  <a:pt x="565162" y="88"/>
                </a:lnTo>
                <a:close/>
              </a:path>
              <a:path w="910590" h="192405">
                <a:moveTo>
                  <a:pt x="910158" y="128244"/>
                </a:moveTo>
                <a:lnTo>
                  <a:pt x="909078" y="122885"/>
                </a:lnTo>
                <a:lnTo>
                  <a:pt x="906945" y="116446"/>
                </a:lnTo>
                <a:lnTo>
                  <a:pt x="905294" y="110020"/>
                </a:lnTo>
                <a:lnTo>
                  <a:pt x="902652" y="103581"/>
                </a:lnTo>
                <a:lnTo>
                  <a:pt x="899439" y="98221"/>
                </a:lnTo>
                <a:lnTo>
                  <a:pt x="896226" y="92316"/>
                </a:lnTo>
                <a:lnTo>
                  <a:pt x="892441" y="86956"/>
                </a:lnTo>
                <a:lnTo>
                  <a:pt x="887666" y="83210"/>
                </a:lnTo>
                <a:lnTo>
                  <a:pt x="882307" y="79451"/>
                </a:lnTo>
                <a:lnTo>
                  <a:pt x="877443" y="77304"/>
                </a:lnTo>
                <a:lnTo>
                  <a:pt x="689419" y="77304"/>
                </a:lnTo>
                <a:lnTo>
                  <a:pt x="687273" y="74091"/>
                </a:lnTo>
                <a:lnTo>
                  <a:pt x="686206" y="71412"/>
                </a:lnTo>
                <a:lnTo>
                  <a:pt x="686206" y="68186"/>
                </a:lnTo>
                <a:lnTo>
                  <a:pt x="686777" y="66573"/>
                </a:lnTo>
                <a:lnTo>
                  <a:pt x="687273" y="64973"/>
                </a:lnTo>
                <a:lnTo>
                  <a:pt x="688352" y="63360"/>
                </a:lnTo>
                <a:lnTo>
                  <a:pt x="690486" y="59080"/>
                </a:lnTo>
                <a:lnTo>
                  <a:pt x="693699" y="55321"/>
                </a:lnTo>
                <a:lnTo>
                  <a:pt x="696912" y="51028"/>
                </a:lnTo>
                <a:lnTo>
                  <a:pt x="701205" y="46736"/>
                </a:lnTo>
                <a:lnTo>
                  <a:pt x="705485" y="42989"/>
                </a:lnTo>
                <a:lnTo>
                  <a:pt x="707631" y="40843"/>
                </a:lnTo>
                <a:lnTo>
                  <a:pt x="886587" y="40843"/>
                </a:lnTo>
                <a:lnTo>
                  <a:pt x="886587" y="88"/>
                </a:lnTo>
                <a:lnTo>
                  <a:pt x="707631" y="88"/>
                </a:lnTo>
                <a:lnTo>
                  <a:pt x="696214" y="685"/>
                </a:lnTo>
                <a:lnTo>
                  <a:pt x="656399" y="14960"/>
                </a:lnTo>
                <a:lnTo>
                  <a:pt x="626770" y="43281"/>
                </a:lnTo>
                <a:lnTo>
                  <a:pt x="609079" y="81876"/>
                </a:lnTo>
                <a:lnTo>
                  <a:pt x="604799" y="114300"/>
                </a:lnTo>
                <a:lnTo>
                  <a:pt x="822820" y="114300"/>
                </a:lnTo>
                <a:lnTo>
                  <a:pt x="824458" y="116446"/>
                </a:lnTo>
                <a:lnTo>
                  <a:pt x="826604" y="121272"/>
                </a:lnTo>
                <a:lnTo>
                  <a:pt x="828179" y="125564"/>
                </a:lnTo>
                <a:lnTo>
                  <a:pt x="829246" y="129311"/>
                </a:lnTo>
                <a:lnTo>
                  <a:pt x="829246" y="134683"/>
                </a:lnTo>
                <a:lnTo>
                  <a:pt x="828179" y="138430"/>
                </a:lnTo>
                <a:lnTo>
                  <a:pt x="826604" y="142722"/>
                </a:lnTo>
                <a:lnTo>
                  <a:pt x="824458" y="147015"/>
                </a:lnTo>
                <a:lnTo>
                  <a:pt x="822312" y="149161"/>
                </a:lnTo>
                <a:lnTo>
                  <a:pt x="602081" y="149161"/>
                </a:lnTo>
                <a:lnTo>
                  <a:pt x="602081" y="191528"/>
                </a:lnTo>
                <a:lnTo>
                  <a:pt x="865162" y="191528"/>
                </a:lnTo>
                <a:lnTo>
                  <a:pt x="872096" y="189369"/>
                </a:lnTo>
                <a:lnTo>
                  <a:pt x="884948" y="181876"/>
                </a:lnTo>
                <a:lnTo>
                  <a:pt x="890308" y="177584"/>
                </a:lnTo>
                <a:lnTo>
                  <a:pt x="895159" y="171678"/>
                </a:lnTo>
                <a:lnTo>
                  <a:pt x="899947" y="166319"/>
                </a:lnTo>
                <a:lnTo>
                  <a:pt x="903160" y="159880"/>
                </a:lnTo>
                <a:lnTo>
                  <a:pt x="905865" y="152908"/>
                </a:lnTo>
                <a:lnTo>
                  <a:pt x="908519" y="145948"/>
                </a:lnTo>
                <a:lnTo>
                  <a:pt x="910158" y="139509"/>
                </a:lnTo>
                <a:lnTo>
                  <a:pt x="910158" y="128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8386" y="304800"/>
          <a:ext cx="10066020" cy="693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9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9050">
                      <a:solidFill>
                        <a:srgbClr val="ADAAAA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746F6F"/>
                      </a:solidFill>
                      <a:prstDash val="solid"/>
                    </a:lnL>
                    <a:lnR w="19050">
                      <a:solidFill>
                        <a:srgbClr val="746F6F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12700">
                      <a:solidFill>
                        <a:srgbClr val="746F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544">
                <a:tc>
                  <a:txBody>
                    <a:bodyPr/>
                    <a:lstStyle/>
                    <a:p>
                      <a:pPr marL="1555750">
                        <a:lnSpc>
                          <a:spcPts val="2150"/>
                        </a:lnSpc>
                        <a:spcBef>
                          <a:spcPts val="1760"/>
                        </a:spcBef>
                      </a:pPr>
                      <a:r>
                        <a:rPr sz="1800" dirty="0">
                          <a:solidFill>
                            <a:srgbClr val="EA4335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800" spc="-40" dirty="0">
                          <a:solidFill>
                            <a:srgbClr val="EA43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solidFill>
                            <a:srgbClr val="EA4335"/>
                          </a:solidFill>
                          <a:latin typeface="Cambria"/>
                          <a:cs typeface="Cambria"/>
                        </a:rPr>
                        <a:t>Limited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1554480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Outsourcing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 Project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Technology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Industries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9240">
                        <a:lnSpc>
                          <a:spcPts val="1910"/>
                        </a:lnSpc>
                        <a:spcBef>
                          <a:spcPts val="1030"/>
                        </a:spcBef>
                      </a:pPr>
                      <a:r>
                        <a:rPr sz="1600" spc="-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600" spc="10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Defense</a:t>
                      </a:r>
                      <a:r>
                        <a:rPr sz="1600" spc="1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Technologies</a:t>
                      </a:r>
                      <a:r>
                        <a:rPr sz="1600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600" spc="1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565B18"/>
                          </a:solidFill>
                          <a:latin typeface="Cambria"/>
                          <a:cs typeface="Cambria"/>
                        </a:rPr>
                        <a:t>Limited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54480">
                        <a:lnSpc>
                          <a:spcPts val="1310"/>
                        </a:lnSpc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Defense</a:t>
                      </a:r>
                      <a:r>
                        <a:rPr sz="11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Aviation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9240">
                        <a:lnSpc>
                          <a:spcPts val="1910"/>
                        </a:lnSpc>
                        <a:spcBef>
                          <a:spcPts val="1030"/>
                        </a:spcBef>
                      </a:pPr>
                      <a:r>
                        <a:rPr sz="1600" spc="-5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600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Projects</a:t>
                      </a:r>
                      <a:r>
                        <a:rPr sz="1600" spc="-15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600" spc="10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FAA704"/>
                          </a:solidFill>
                          <a:latin typeface="Cambria"/>
                          <a:cs typeface="Cambria"/>
                        </a:rPr>
                        <a:t>Limited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54480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Infra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Engineering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EPC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Railways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Mining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Heritage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Management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9240">
                        <a:lnSpc>
                          <a:spcPts val="1920"/>
                        </a:lnSpc>
                        <a:spcBef>
                          <a:spcPts val="1019"/>
                        </a:spcBef>
                      </a:pPr>
                      <a:r>
                        <a:rPr sz="1600" spc="-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600" spc="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Internet</a:t>
                      </a:r>
                      <a:r>
                        <a:rPr sz="1600" spc="10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Ventures</a:t>
                      </a:r>
                      <a:r>
                        <a:rPr sz="1600" spc="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600" spc="10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48D1"/>
                          </a:solidFill>
                          <a:latin typeface="Cambria"/>
                          <a:cs typeface="Cambria"/>
                        </a:rPr>
                        <a:t>Limited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5448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E-Commerce |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 Digital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Marketing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Social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Media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Digitization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9240">
                        <a:lnSpc>
                          <a:spcPts val="1910"/>
                        </a:lnSpc>
                        <a:spcBef>
                          <a:spcPts val="1015"/>
                        </a:spcBef>
                      </a:pP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600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Human</a:t>
                      </a:r>
                      <a:r>
                        <a:rPr sz="1600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Capital</a:t>
                      </a:r>
                      <a:r>
                        <a:rPr sz="1600" spc="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Solutions</a:t>
                      </a:r>
                      <a:r>
                        <a:rPr sz="1600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Private</a:t>
                      </a:r>
                      <a:r>
                        <a:rPr sz="1600" spc="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8FF6"/>
                          </a:solidFill>
                          <a:latin typeface="Cambria"/>
                          <a:cs typeface="Cambria"/>
                        </a:rPr>
                        <a:t>Limited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54480" marR="2426970">
                        <a:lnSpc>
                          <a:spcPts val="13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HR Consulting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 Outsourcing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Payroll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Turnkey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HR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Projects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Industrial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HR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Consulting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 </a:t>
                      </a:r>
                      <a:r>
                        <a:rPr sz="1100" spc="-2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Blue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Collar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Resources</a:t>
                      </a:r>
                      <a:r>
                        <a:rPr sz="11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Skill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Vocational</a:t>
                      </a:r>
                      <a:r>
                        <a:rPr sz="11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Trainings</a:t>
                      </a:r>
                      <a:r>
                        <a:rPr sz="11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Entrepreneurship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School</a:t>
                      </a:r>
                      <a:r>
                        <a:rPr sz="11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Projects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9240">
                        <a:lnSpc>
                          <a:spcPts val="1910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solidFill>
                            <a:srgbClr val="00AF50"/>
                          </a:solidFill>
                          <a:latin typeface="Cambria"/>
                          <a:cs typeface="Cambria"/>
                        </a:rPr>
                        <a:t>Inductus</a:t>
                      </a:r>
                      <a:r>
                        <a:rPr sz="1600" spc="-15" dirty="0">
                          <a:solidFill>
                            <a:srgbClr val="00AF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AF50"/>
                          </a:solidFill>
                          <a:latin typeface="Cambria"/>
                          <a:cs typeface="Cambria"/>
                        </a:rPr>
                        <a:t>Foundation</a:t>
                      </a:r>
                      <a:r>
                        <a:rPr sz="1600" spc="-10" dirty="0">
                          <a:solidFill>
                            <a:srgbClr val="00AF5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AF50"/>
                          </a:solidFill>
                          <a:latin typeface="Cambria"/>
                          <a:cs typeface="Cambria"/>
                        </a:rPr>
                        <a:t>(Trust)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1551305">
                        <a:lnSpc>
                          <a:spcPts val="1310"/>
                        </a:lnSpc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CSR 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Advocacy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&amp;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Awareness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|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Education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|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Sector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Projects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23520" marB="0">
                    <a:lnL w="6350">
                      <a:solidFill>
                        <a:srgbClr val="ADAAAA"/>
                      </a:solidFill>
                      <a:prstDash val="solid"/>
                    </a:lnL>
                    <a:lnR w="6350">
                      <a:solidFill>
                        <a:srgbClr val="ADAAAA"/>
                      </a:solidFill>
                      <a:prstDash val="solid"/>
                    </a:lnR>
                    <a:lnT w="12700">
                      <a:solidFill>
                        <a:srgbClr val="746F6F"/>
                      </a:solidFill>
                      <a:prstDash val="solid"/>
                    </a:lnT>
                    <a:lnB w="6350">
                      <a:solidFill>
                        <a:srgbClr val="ADAAA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565" y="1487171"/>
            <a:ext cx="10040620" cy="38925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69619" y="1967230"/>
            <a:ext cx="1028700" cy="4397375"/>
            <a:chOff x="769619" y="1967230"/>
            <a:chExt cx="1028700" cy="4397375"/>
          </a:xfrm>
        </p:grpSpPr>
        <p:sp>
          <p:nvSpPr>
            <p:cNvPr id="9" name="object 9"/>
            <p:cNvSpPr/>
            <p:nvPr/>
          </p:nvSpPr>
          <p:spPr>
            <a:xfrm>
              <a:off x="774699" y="2318385"/>
              <a:ext cx="0" cy="3832225"/>
            </a:xfrm>
            <a:custGeom>
              <a:avLst/>
              <a:gdLst/>
              <a:ahLst/>
              <a:cxnLst/>
              <a:rect l="l" t="t" r="r" b="b"/>
              <a:pathLst>
                <a:path h="3832225">
                  <a:moveTo>
                    <a:pt x="0" y="0"/>
                  </a:moveTo>
                  <a:lnTo>
                    <a:pt x="0" y="38322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9620" y="2280284"/>
              <a:ext cx="325120" cy="3897629"/>
            </a:xfrm>
            <a:custGeom>
              <a:avLst/>
              <a:gdLst/>
              <a:ahLst/>
              <a:cxnLst/>
              <a:rect l="l" t="t" r="r" b="b"/>
              <a:pathLst>
                <a:path w="325119" h="3897629">
                  <a:moveTo>
                    <a:pt x="314960" y="38100"/>
                  </a:moveTo>
                  <a:lnTo>
                    <a:pt x="302260" y="31750"/>
                  </a:lnTo>
                  <a:lnTo>
                    <a:pt x="238760" y="0"/>
                  </a:lnTo>
                  <a:lnTo>
                    <a:pt x="238760" y="31750"/>
                  </a:lnTo>
                  <a:lnTo>
                    <a:pt x="2844" y="31750"/>
                  </a:lnTo>
                  <a:lnTo>
                    <a:pt x="0" y="34544"/>
                  </a:lnTo>
                  <a:lnTo>
                    <a:pt x="0" y="41656"/>
                  </a:lnTo>
                  <a:lnTo>
                    <a:pt x="2844" y="44450"/>
                  </a:lnTo>
                  <a:lnTo>
                    <a:pt x="238760" y="44450"/>
                  </a:lnTo>
                  <a:lnTo>
                    <a:pt x="238760" y="76200"/>
                  </a:lnTo>
                  <a:lnTo>
                    <a:pt x="302260" y="44450"/>
                  </a:lnTo>
                  <a:lnTo>
                    <a:pt x="314960" y="38100"/>
                  </a:lnTo>
                  <a:close/>
                </a:path>
                <a:path w="325119" h="3897629">
                  <a:moveTo>
                    <a:pt x="315480" y="2250440"/>
                  </a:moveTo>
                  <a:lnTo>
                    <a:pt x="264960" y="2250440"/>
                  </a:lnTo>
                  <a:lnTo>
                    <a:pt x="261454" y="2250440"/>
                  </a:lnTo>
                  <a:lnTo>
                    <a:pt x="248729" y="2250440"/>
                  </a:lnTo>
                  <a:lnTo>
                    <a:pt x="247777" y="2281682"/>
                  </a:lnTo>
                  <a:lnTo>
                    <a:pt x="315480" y="2250440"/>
                  </a:lnTo>
                  <a:close/>
                </a:path>
                <a:path w="325119" h="3897629">
                  <a:moveTo>
                    <a:pt x="321945" y="1549400"/>
                  </a:moveTo>
                  <a:lnTo>
                    <a:pt x="309245" y="1543050"/>
                  </a:lnTo>
                  <a:lnTo>
                    <a:pt x="245745" y="1511300"/>
                  </a:lnTo>
                  <a:lnTo>
                    <a:pt x="245745" y="1543050"/>
                  </a:lnTo>
                  <a:lnTo>
                    <a:pt x="9829" y="1543050"/>
                  </a:lnTo>
                  <a:lnTo>
                    <a:pt x="6985" y="1545844"/>
                  </a:lnTo>
                  <a:lnTo>
                    <a:pt x="6985" y="1552956"/>
                  </a:lnTo>
                  <a:lnTo>
                    <a:pt x="9829" y="1555750"/>
                  </a:lnTo>
                  <a:lnTo>
                    <a:pt x="245745" y="1555750"/>
                  </a:lnTo>
                  <a:lnTo>
                    <a:pt x="245745" y="1587500"/>
                  </a:lnTo>
                  <a:lnTo>
                    <a:pt x="309245" y="1555750"/>
                  </a:lnTo>
                  <a:lnTo>
                    <a:pt x="321945" y="1549400"/>
                  </a:lnTo>
                  <a:close/>
                </a:path>
                <a:path w="325119" h="3897629">
                  <a:moveTo>
                    <a:pt x="323850" y="2987675"/>
                  </a:moveTo>
                  <a:lnTo>
                    <a:pt x="311150" y="2981325"/>
                  </a:lnTo>
                  <a:lnTo>
                    <a:pt x="247650" y="2949575"/>
                  </a:lnTo>
                  <a:lnTo>
                    <a:pt x="247650" y="2981325"/>
                  </a:lnTo>
                  <a:lnTo>
                    <a:pt x="11734" y="2981325"/>
                  </a:lnTo>
                  <a:lnTo>
                    <a:pt x="8890" y="2984119"/>
                  </a:lnTo>
                  <a:lnTo>
                    <a:pt x="8890" y="2991231"/>
                  </a:lnTo>
                  <a:lnTo>
                    <a:pt x="11734" y="2994025"/>
                  </a:lnTo>
                  <a:lnTo>
                    <a:pt x="247650" y="2994025"/>
                  </a:lnTo>
                  <a:lnTo>
                    <a:pt x="247650" y="3025775"/>
                  </a:lnTo>
                  <a:lnTo>
                    <a:pt x="311150" y="2994025"/>
                  </a:lnTo>
                  <a:lnTo>
                    <a:pt x="323850" y="2987675"/>
                  </a:lnTo>
                  <a:close/>
                </a:path>
                <a:path w="325119" h="3897629">
                  <a:moveTo>
                    <a:pt x="323850" y="817245"/>
                  </a:moveTo>
                  <a:lnTo>
                    <a:pt x="311150" y="810895"/>
                  </a:lnTo>
                  <a:lnTo>
                    <a:pt x="247650" y="779145"/>
                  </a:lnTo>
                  <a:lnTo>
                    <a:pt x="247650" y="810895"/>
                  </a:lnTo>
                  <a:lnTo>
                    <a:pt x="11734" y="810895"/>
                  </a:lnTo>
                  <a:lnTo>
                    <a:pt x="8890" y="813689"/>
                  </a:lnTo>
                  <a:lnTo>
                    <a:pt x="8890" y="820801"/>
                  </a:lnTo>
                  <a:lnTo>
                    <a:pt x="11734" y="823595"/>
                  </a:lnTo>
                  <a:lnTo>
                    <a:pt x="247650" y="823595"/>
                  </a:lnTo>
                  <a:lnTo>
                    <a:pt x="247650" y="855345"/>
                  </a:lnTo>
                  <a:lnTo>
                    <a:pt x="311150" y="823595"/>
                  </a:lnTo>
                  <a:lnTo>
                    <a:pt x="323850" y="817245"/>
                  </a:lnTo>
                  <a:close/>
                </a:path>
                <a:path w="325119" h="3897629">
                  <a:moveTo>
                    <a:pt x="324485" y="3859530"/>
                  </a:moveTo>
                  <a:lnTo>
                    <a:pt x="311785" y="3853180"/>
                  </a:lnTo>
                  <a:lnTo>
                    <a:pt x="248285" y="3821430"/>
                  </a:lnTo>
                  <a:lnTo>
                    <a:pt x="248285" y="3853180"/>
                  </a:lnTo>
                  <a:lnTo>
                    <a:pt x="12369" y="3853180"/>
                  </a:lnTo>
                  <a:lnTo>
                    <a:pt x="9525" y="3855974"/>
                  </a:lnTo>
                  <a:lnTo>
                    <a:pt x="9525" y="3863086"/>
                  </a:lnTo>
                  <a:lnTo>
                    <a:pt x="12369" y="3865880"/>
                  </a:lnTo>
                  <a:lnTo>
                    <a:pt x="248285" y="3865880"/>
                  </a:lnTo>
                  <a:lnTo>
                    <a:pt x="248285" y="3897630"/>
                  </a:lnTo>
                  <a:lnTo>
                    <a:pt x="311785" y="3865880"/>
                  </a:lnTo>
                  <a:lnTo>
                    <a:pt x="324485" y="3859530"/>
                  </a:lnTo>
                  <a:close/>
                </a:path>
                <a:path w="325119" h="3897629">
                  <a:moveTo>
                    <a:pt x="325120" y="2245995"/>
                  </a:moveTo>
                  <a:lnTo>
                    <a:pt x="250126" y="2205609"/>
                  </a:lnTo>
                  <a:lnTo>
                    <a:pt x="249135" y="2237346"/>
                  </a:lnTo>
                  <a:lnTo>
                    <a:pt x="13195" y="2229993"/>
                  </a:lnTo>
                  <a:lnTo>
                    <a:pt x="10274" y="2232787"/>
                  </a:lnTo>
                  <a:lnTo>
                    <a:pt x="10058" y="2239772"/>
                  </a:lnTo>
                  <a:lnTo>
                    <a:pt x="12814" y="2242693"/>
                  </a:lnTo>
                  <a:lnTo>
                    <a:pt x="248742" y="2250046"/>
                  </a:lnTo>
                  <a:lnTo>
                    <a:pt x="265391" y="2250046"/>
                  </a:lnTo>
                  <a:lnTo>
                    <a:pt x="316331" y="2250046"/>
                  </a:lnTo>
                  <a:lnTo>
                    <a:pt x="325120" y="2245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6500" y="3077210"/>
              <a:ext cx="486409" cy="172720"/>
            </a:xfrm>
            <a:custGeom>
              <a:avLst/>
              <a:gdLst/>
              <a:ahLst/>
              <a:cxnLst/>
              <a:rect l="l" t="t" r="r" b="b"/>
              <a:pathLst>
                <a:path w="486410" h="172719">
                  <a:moveTo>
                    <a:pt x="486410" y="0"/>
                  </a:moveTo>
                  <a:lnTo>
                    <a:pt x="460311" y="12068"/>
                  </a:lnTo>
                  <a:lnTo>
                    <a:pt x="435927" y="21589"/>
                  </a:lnTo>
                  <a:lnTo>
                    <a:pt x="411543" y="29396"/>
                  </a:lnTo>
                  <a:lnTo>
                    <a:pt x="385444" y="36321"/>
                  </a:lnTo>
                  <a:lnTo>
                    <a:pt x="385444" y="172719"/>
                  </a:lnTo>
                  <a:lnTo>
                    <a:pt x="486410" y="172719"/>
                  </a:lnTo>
                  <a:lnTo>
                    <a:pt x="486410" y="0"/>
                  </a:lnTo>
                  <a:close/>
                </a:path>
                <a:path w="486410" h="172719">
                  <a:moveTo>
                    <a:pt x="357886" y="45465"/>
                  </a:moveTo>
                  <a:lnTo>
                    <a:pt x="330501" y="50678"/>
                  </a:lnTo>
                  <a:lnTo>
                    <a:pt x="303974" y="53355"/>
                  </a:lnTo>
                  <a:lnTo>
                    <a:pt x="279161" y="54342"/>
                  </a:lnTo>
                  <a:lnTo>
                    <a:pt x="256921" y="54482"/>
                  </a:lnTo>
                  <a:lnTo>
                    <a:pt x="256921" y="172719"/>
                  </a:lnTo>
                  <a:lnTo>
                    <a:pt x="357886" y="172719"/>
                  </a:lnTo>
                  <a:lnTo>
                    <a:pt x="357886" y="45465"/>
                  </a:lnTo>
                  <a:close/>
                </a:path>
                <a:path w="486410" h="172719">
                  <a:moveTo>
                    <a:pt x="229488" y="54482"/>
                  </a:moveTo>
                  <a:lnTo>
                    <a:pt x="220218" y="54482"/>
                  </a:lnTo>
                  <a:lnTo>
                    <a:pt x="198175" y="59769"/>
                  </a:lnTo>
                  <a:lnTo>
                    <a:pt x="174371" y="62483"/>
                  </a:lnTo>
                  <a:lnTo>
                    <a:pt x="150566" y="63484"/>
                  </a:lnTo>
                  <a:lnTo>
                    <a:pt x="128524" y="63626"/>
                  </a:lnTo>
                  <a:lnTo>
                    <a:pt x="128524" y="172719"/>
                  </a:lnTo>
                  <a:lnTo>
                    <a:pt x="229488" y="172719"/>
                  </a:lnTo>
                  <a:lnTo>
                    <a:pt x="229488" y="54482"/>
                  </a:lnTo>
                  <a:close/>
                </a:path>
                <a:path w="486410" h="172719">
                  <a:moveTo>
                    <a:pt x="100965" y="63626"/>
                  </a:moveTo>
                  <a:lnTo>
                    <a:pt x="74868" y="70465"/>
                  </a:lnTo>
                  <a:lnTo>
                    <a:pt x="26103" y="84093"/>
                  </a:lnTo>
                  <a:lnTo>
                    <a:pt x="0" y="90931"/>
                  </a:lnTo>
                  <a:lnTo>
                    <a:pt x="0" y="172719"/>
                  </a:lnTo>
                  <a:lnTo>
                    <a:pt x="100965" y="172719"/>
                  </a:lnTo>
                  <a:lnTo>
                    <a:pt x="100965" y="63626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2580" y="2705735"/>
              <a:ext cx="100330" cy="371475"/>
            </a:xfrm>
            <a:custGeom>
              <a:avLst/>
              <a:gdLst/>
              <a:ahLst/>
              <a:cxnLst/>
              <a:rect l="l" t="t" r="r" b="b"/>
              <a:pathLst>
                <a:path w="100330" h="371475">
                  <a:moveTo>
                    <a:pt x="100330" y="0"/>
                  </a:moveTo>
                  <a:lnTo>
                    <a:pt x="0" y="45338"/>
                  </a:lnTo>
                  <a:lnTo>
                    <a:pt x="0" y="371475"/>
                  </a:lnTo>
                  <a:lnTo>
                    <a:pt x="25927" y="364551"/>
                  </a:lnTo>
                  <a:lnTo>
                    <a:pt x="50165" y="356758"/>
                  </a:lnTo>
                  <a:lnTo>
                    <a:pt x="74402" y="347275"/>
                  </a:lnTo>
                  <a:lnTo>
                    <a:pt x="100330" y="335279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565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675" y="2840990"/>
              <a:ext cx="100965" cy="245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404" y="2859405"/>
              <a:ext cx="100329" cy="2451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6500" y="2967990"/>
              <a:ext cx="100965" cy="1727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89024" y="2941320"/>
              <a:ext cx="687705" cy="290195"/>
            </a:xfrm>
            <a:custGeom>
              <a:avLst/>
              <a:gdLst/>
              <a:ahLst/>
              <a:cxnLst/>
              <a:rect l="l" t="t" r="r" b="b"/>
              <a:pathLst>
                <a:path w="687705" h="290194">
                  <a:moveTo>
                    <a:pt x="687705" y="0"/>
                  </a:moveTo>
                  <a:lnTo>
                    <a:pt x="648652" y="36330"/>
                  </a:lnTo>
                  <a:lnTo>
                    <a:pt x="607339" y="64474"/>
                  </a:lnTo>
                  <a:lnTo>
                    <a:pt x="564089" y="85602"/>
                  </a:lnTo>
                  <a:lnTo>
                    <a:pt x="519223" y="100885"/>
                  </a:lnTo>
                  <a:lnTo>
                    <a:pt x="473066" y="111495"/>
                  </a:lnTo>
                  <a:lnTo>
                    <a:pt x="425940" y="118604"/>
                  </a:lnTo>
                  <a:lnTo>
                    <a:pt x="378168" y="123381"/>
                  </a:lnTo>
                  <a:lnTo>
                    <a:pt x="330072" y="127000"/>
                  </a:lnTo>
                  <a:lnTo>
                    <a:pt x="291296" y="127817"/>
                  </a:lnTo>
                  <a:lnTo>
                    <a:pt x="249345" y="130868"/>
                  </a:lnTo>
                  <a:lnTo>
                    <a:pt x="205805" y="137051"/>
                  </a:lnTo>
                  <a:lnTo>
                    <a:pt x="162262" y="147264"/>
                  </a:lnTo>
                  <a:lnTo>
                    <a:pt x="120302" y="162404"/>
                  </a:lnTo>
                  <a:lnTo>
                    <a:pt x="81510" y="183369"/>
                  </a:lnTo>
                  <a:lnTo>
                    <a:pt x="47472" y="211057"/>
                  </a:lnTo>
                  <a:lnTo>
                    <a:pt x="19773" y="246366"/>
                  </a:lnTo>
                  <a:lnTo>
                    <a:pt x="0" y="290195"/>
                  </a:lnTo>
                  <a:lnTo>
                    <a:pt x="32990" y="253864"/>
                  </a:lnTo>
                  <a:lnTo>
                    <a:pt x="69636" y="225720"/>
                  </a:lnTo>
                  <a:lnTo>
                    <a:pt x="109292" y="204592"/>
                  </a:lnTo>
                  <a:lnTo>
                    <a:pt x="151310" y="189309"/>
                  </a:lnTo>
                  <a:lnTo>
                    <a:pt x="195044" y="178699"/>
                  </a:lnTo>
                  <a:lnTo>
                    <a:pt x="239847" y="171590"/>
                  </a:lnTo>
                  <a:lnTo>
                    <a:pt x="285072" y="166813"/>
                  </a:lnTo>
                  <a:lnTo>
                    <a:pt x="330072" y="163195"/>
                  </a:lnTo>
                  <a:lnTo>
                    <a:pt x="369828" y="162373"/>
                  </a:lnTo>
                  <a:lnTo>
                    <a:pt x="414329" y="159311"/>
                  </a:lnTo>
                  <a:lnTo>
                    <a:pt x="461541" y="153114"/>
                  </a:lnTo>
                  <a:lnTo>
                    <a:pt x="509427" y="142888"/>
                  </a:lnTo>
                  <a:lnTo>
                    <a:pt x="555951" y="127738"/>
                  </a:lnTo>
                  <a:lnTo>
                    <a:pt x="599077" y="106769"/>
                  </a:lnTo>
                  <a:lnTo>
                    <a:pt x="636769" y="79086"/>
                  </a:lnTo>
                  <a:lnTo>
                    <a:pt x="666990" y="43794"/>
                  </a:lnTo>
                  <a:lnTo>
                    <a:pt x="687705" y="0"/>
                  </a:lnTo>
                  <a:close/>
                </a:path>
              </a:pathLst>
            </a:custGeom>
            <a:solidFill>
              <a:srgbClr val="565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5544" y="4524375"/>
              <a:ext cx="521970" cy="188595"/>
            </a:xfrm>
            <a:custGeom>
              <a:avLst/>
              <a:gdLst/>
              <a:ahLst/>
              <a:cxnLst/>
              <a:rect l="l" t="t" r="r" b="b"/>
              <a:pathLst>
                <a:path w="521969" h="188595">
                  <a:moveTo>
                    <a:pt x="521969" y="0"/>
                  </a:moveTo>
                  <a:lnTo>
                    <a:pt x="493970" y="13158"/>
                  </a:lnTo>
                  <a:lnTo>
                    <a:pt x="467804" y="23542"/>
                  </a:lnTo>
                  <a:lnTo>
                    <a:pt x="441638" y="32093"/>
                  </a:lnTo>
                  <a:lnTo>
                    <a:pt x="413639" y="39750"/>
                  </a:lnTo>
                  <a:lnTo>
                    <a:pt x="413639" y="188594"/>
                  </a:lnTo>
                  <a:lnTo>
                    <a:pt x="521969" y="188594"/>
                  </a:lnTo>
                  <a:lnTo>
                    <a:pt x="521969" y="0"/>
                  </a:lnTo>
                  <a:close/>
                </a:path>
                <a:path w="521969" h="188595">
                  <a:moveTo>
                    <a:pt x="384048" y="49656"/>
                  </a:moveTo>
                  <a:lnTo>
                    <a:pt x="354673" y="55383"/>
                  </a:lnTo>
                  <a:lnTo>
                    <a:pt x="326215" y="58324"/>
                  </a:lnTo>
                  <a:lnTo>
                    <a:pt x="299591" y="59408"/>
                  </a:lnTo>
                  <a:lnTo>
                    <a:pt x="275717" y="59562"/>
                  </a:lnTo>
                  <a:lnTo>
                    <a:pt x="275717" y="188594"/>
                  </a:lnTo>
                  <a:lnTo>
                    <a:pt x="384048" y="188594"/>
                  </a:lnTo>
                  <a:lnTo>
                    <a:pt x="384048" y="49656"/>
                  </a:lnTo>
                  <a:close/>
                </a:path>
                <a:path w="521969" h="188595">
                  <a:moveTo>
                    <a:pt x="246253" y="59562"/>
                  </a:moveTo>
                  <a:lnTo>
                    <a:pt x="236347" y="59562"/>
                  </a:lnTo>
                  <a:lnTo>
                    <a:pt x="212627" y="65289"/>
                  </a:lnTo>
                  <a:lnTo>
                    <a:pt x="187086" y="68230"/>
                  </a:lnTo>
                  <a:lnTo>
                    <a:pt x="161569" y="69314"/>
                  </a:lnTo>
                  <a:lnTo>
                    <a:pt x="137922" y="69468"/>
                  </a:lnTo>
                  <a:lnTo>
                    <a:pt x="137922" y="188594"/>
                  </a:lnTo>
                  <a:lnTo>
                    <a:pt x="246253" y="188594"/>
                  </a:lnTo>
                  <a:lnTo>
                    <a:pt x="246253" y="59562"/>
                  </a:lnTo>
                  <a:close/>
                </a:path>
                <a:path w="521969" h="188595">
                  <a:moveTo>
                    <a:pt x="108331" y="69468"/>
                  </a:moveTo>
                  <a:lnTo>
                    <a:pt x="80324" y="76900"/>
                  </a:lnTo>
                  <a:lnTo>
                    <a:pt x="28006" y="91811"/>
                  </a:lnTo>
                  <a:lnTo>
                    <a:pt x="0" y="99313"/>
                  </a:lnTo>
                  <a:lnTo>
                    <a:pt x="0" y="188594"/>
                  </a:lnTo>
                  <a:lnTo>
                    <a:pt x="108331" y="188594"/>
                  </a:lnTo>
                  <a:lnTo>
                    <a:pt x="108331" y="69468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3340" y="4118610"/>
              <a:ext cx="384175" cy="435609"/>
            </a:xfrm>
            <a:custGeom>
              <a:avLst/>
              <a:gdLst/>
              <a:ahLst/>
              <a:cxnLst/>
              <a:rect l="l" t="t" r="r" b="b"/>
              <a:pathLst>
                <a:path w="384175" h="435610">
                  <a:moveTo>
                    <a:pt x="108585" y="168287"/>
                  </a:moveTo>
                  <a:lnTo>
                    <a:pt x="0" y="207899"/>
                  </a:lnTo>
                  <a:lnTo>
                    <a:pt x="0" y="435610"/>
                  </a:lnTo>
                  <a:lnTo>
                    <a:pt x="27914" y="429895"/>
                  </a:lnTo>
                  <a:lnTo>
                    <a:pt x="53047" y="426948"/>
                  </a:lnTo>
                  <a:lnTo>
                    <a:pt x="76327" y="425869"/>
                  </a:lnTo>
                  <a:lnTo>
                    <a:pt x="108585" y="425704"/>
                  </a:lnTo>
                  <a:lnTo>
                    <a:pt x="108585" y="168287"/>
                  </a:lnTo>
                  <a:close/>
                </a:path>
                <a:path w="384175" h="435610">
                  <a:moveTo>
                    <a:pt x="246380" y="147955"/>
                  </a:moveTo>
                  <a:lnTo>
                    <a:pt x="137795" y="187706"/>
                  </a:lnTo>
                  <a:lnTo>
                    <a:pt x="137795" y="415925"/>
                  </a:lnTo>
                  <a:lnTo>
                    <a:pt x="165862" y="415772"/>
                  </a:lnTo>
                  <a:lnTo>
                    <a:pt x="192087" y="414693"/>
                  </a:lnTo>
                  <a:lnTo>
                    <a:pt x="218300" y="411746"/>
                  </a:lnTo>
                  <a:lnTo>
                    <a:pt x="246380" y="406019"/>
                  </a:lnTo>
                  <a:lnTo>
                    <a:pt x="246380" y="147955"/>
                  </a:lnTo>
                  <a:close/>
                </a:path>
                <a:path w="384175" h="435610">
                  <a:moveTo>
                    <a:pt x="384175" y="0"/>
                  </a:moveTo>
                  <a:lnTo>
                    <a:pt x="276225" y="49530"/>
                  </a:lnTo>
                  <a:lnTo>
                    <a:pt x="276225" y="405765"/>
                  </a:lnTo>
                  <a:lnTo>
                    <a:pt x="304126" y="398183"/>
                  </a:lnTo>
                  <a:lnTo>
                    <a:pt x="330200" y="389674"/>
                  </a:lnTo>
                  <a:lnTo>
                    <a:pt x="356260" y="379298"/>
                  </a:lnTo>
                  <a:lnTo>
                    <a:pt x="384175" y="366141"/>
                  </a:lnTo>
                  <a:lnTo>
                    <a:pt x="384175" y="0"/>
                  </a:lnTo>
                  <a:close/>
                </a:path>
              </a:pathLst>
            </a:custGeom>
            <a:solidFill>
              <a:srgbClr val="004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4" y="4404995"/>
              <a:ext cx="107950" cy="1885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59179" y="4375785"/>
              <a:ext cx="739140" cy="316865"/>
            </a:xfrm>
            <a:custGeom>
              <a:avLst/>
              <a:gdLst/>
              <a:ahLst/>
              <a:cxnLst/>
              <a:rect l="l" t="t" r="r" b="b"/>
              <a:pathLst>
                <a:path w="739139" h="316864">
                  <a:moveTo>
                    <a:pt x="739139" y="0"/>
                  </a:moveTo>
                  <a:lnTo>
                    <a:pt x="701936" y="35737"/>
                  </a:lnTo>
                  <a:lnTo>
                    <a:pt x="662792" y="64300"/>
                  </a:lnTo>
                  <a:lnTo>
                    <a:pt x="621951" y="86585"/>
                  </a:lnTo>
                  <a:lnTo>
                    <a:pt x="579655" y="103489"/>
                  </a:lnTo>
                  <a:lnTo>
                    <a:pt x="536147" y="115909"/>
                  </a:lnTo>
                  <a:lnTo>
                    <a:pt x="491668" y="124742"/>
                  </a:lnTo>
                  <a:lnTo>
                    <a:pt x="446462" y="130884"/>
                  </a:lnTo>
                  <a:lnTo>
                    <a:pt x="400771" y="135232"/>
                  </a:lnTo>
                  <a:lnTo>
                    <a:pt x="354838" y="138683"/>
                  </a:lnTo>
                  <a:lnTo>
                    <a:pt x="313117" y="139576"/>
                  </a:lnTo>
                  <a:lnTo>
                    <a:pt x="267999" y="142907"/>
                  </a:lnTo>
                  <a:lnTo>
                    <a:pt x="221186" y="149657"/>
                  </a:lnTo>
                  <a:lnTo>
                    <a:pt x="174380" y="160807"/>
                  </a:lnTo>
                  <a:lnTo>
                    <a:pt x="129281" y="177337"/>
                  </a:lnTo>
                  <a:lnTo>
                    <a:pt x="87592" y="200227"/>
                  </a:lnTo>
                  <a:lnTo>
                    <a:pt x="51014" y="230458"/>
                  </a:lnTo>
                  <a:lnTo>
                    <a:pt x="21249" y="269010"/>
                  </a:lnTo>
                  <a:lnTo>
                    <a:pt x="0" y="316864"/>
                  </a:lnTo>
                  <a:lnTo>
                    <a:pt x="35456" y="277182"/>
                  </a:lnTo>
                  <a:lnTo>
                    <a:pt x="74842" y="246439"/>
                  </a:lnTo>
                  <a:lnTo>
                    <a:pt x="117463" y="223357"/>
                  </a:lnTo>
                  <a:lnTo>
                    <a:pt x="162626" y="206660"/>
                  </a:lnTo>
                  <a:lnTo>
                    <a:pt x="209639" y="195071"/>
                  </a:lnTo>
                  <a:lnTo>
                    <a:pt x="257807" y="187313"/>
                  </a:lnTo>
                  <a:lnTo>
                    <a:pt x="306437" y="182108"/>
                  </a:lnTo>
                  <a:lnTo>
                    <a:pt x="354838" y="178180"/>
                  </a:lnTo>
                  <a:lnTo>
                    <a:pt x="392999" y="177467"/>
                  </a:lnTo>
                  <a:lnTo>
                    <a:pt x="435477" y="174853"/>
                  </a:lnTo>
                  <a:lnTo>
                    <a:pt x="480676" y="169625"/>
                  </a:lnTo>
                  <a:lnTo>
                    <a:pt x="526999" y="161071"/>
                  </a:lnTo>
                  <a:lnTo>
                    <a:pt x="572849" y="148478"/>
                  </a:lnTo>
                  <a:lnTo>
                    <a:pt x="616630" y="131135"/>
                  </a:lnTo>
                  <a:lnTo>
                    <a:pt x="656746" y="108327"/>
                  </a:lnTo>
                  <a:lnTo>
                    <a:pt x="691601" y="79344"/>
                  </a:lnTo>
                  <a:lnTo>
                    <a:pt x="719597" y="43472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004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144" y="5323205"/>
              <a:ext cx="518795" cy="195580"/>
            </a:xfrm>
            <a:custGeom>
              <a:avLst/>
              <a:gdLst/>
              <a:ahLst/>
              <a:cxnLst/>
              <a:rect l="l" t="t" r="r" b="b"/>
              <a:pathLst>
                <a:path w="518794" h="195579">
                  <a:moveTo>
                    <a:pt x="518794" y="0"/>
                  </a:moveTo>
                  <a:lnTo>
                    <a:pt x="490966" y="13662"/>
                  </a:lnTo>
                  <a:lnTo>
                    <a:pt x="464947" y="24431"/>
                  </a:lnTo>
                  <a:lnTo>
                    <a:pt x="438927" y="33272"/>
                  </a:lnTo>
                  <a:lnTo>
                    <a:pt x="411099" y="41147"/>
                  </a:lnTo>
                  <a:lnTo>
                    <a:pt x="411099" y="195579"/>
                  </a:lnTo>
                  <a:lnTo>
                    <a:pt x="518794" y="195579"/>
                  </a:lnTo>
                  <a:lnTo>
                    <a:pt x="518794" y="0"/>
                  </a:lnTo>
                  <a:close/>
                </a:path>
                <a:path w="518794" h="195579">
                  <a:moveTo>
                    <a:pt x="381762" y="51434"/>
                  </a:moveTo>
                  <a:lnTo>
                    <a:pt x="352557" y="57382"/>
                  </a:lnTo>
                  <a:lnTo>
                    <a:pt x="324246" y="60436"/>
                  </a:lnTo>
                  <a:lnTo>
                    <a:pt x="297769" y="61561"/>
                  </a:lnTo>
                  <a:lnTo>
                    <a:pt x="274066" y="61721"/>
                  </a:lnTo>
                  <a:lnTo>
                    <a:pt x="274066" y="195579"/>
                  </a:lnTo>
                  <a:lnTo>
                    <a:pt x="381762" y="195579"/>
                  </a:lnTo>
                  <a:lnTo>
                    <a:pt x="381762" y="51434"/>
                  </a:lnTo>
                  <a:close/>
                </a:path>
                <a:path w="518794" h="195579">
                  <a:moveTo>
                    <a:pt x="244729" y="61721"/>
                  </a:moveTo>
                  <a:lnTo>
                    <a:pt x="234950" y="61721"/>
                  </a:lnTo>
                  <a:lnTo>
                    <a:pt x="211399" y="67669"/>
                  </a:lnTo>
                  <a:lnTo>
                    <a:pt x="185991" y="70723"/>
                  </a:lnTo>
                  <a:lnTo>
                    <a:pt x="160583" y="71848"/>
                  </a:lnTo>
                  <a:lnTo>
                    <a:pt x="137033" y="72008"/>
                  </a:lnTo>
                  <a:lnTo>
                    <a:pt x="137033" y="195579"/>
                  </a:lnTo>
                  <a:lnTo>
                    <a:pt x="244729" y="195579"/>
                  </a:lnTo>
                  <a:lnTo>
                    <a:pt x="244729" y="61721"/>
                  </a:lnTo>
                  <a:close/>
                </a:path>
                <a:path w="518794" h="195579">
                  <a:moveTo>
                    <a:pt x="107670" y="72008"/>
                  </a:moveTo>
                  <a:lnTo>
                    <a:pt x="79834" y="79726"/>
                  </a:lnTo>
                  <a:lnTo>
                    <a:pt x="27835" y="95208"/>
                  </a:lnTo>
                  <a:lnTo>
                    <a:pt x="0" y="102996"/>
                  </a:lnTo>
                  <a:lnTo>
                    <a:pt x="0" y="195579"/>
                  </a:lnTo>
                  <a:lnTo>
                    <a:pt x="107670" y="195579"/>
                  </a:lnTo>
                  <a:lnTo>
                    <a:pt x="107670" y="72008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7305" y="4902200"/>
              <a:ext cx="381635" cy="452120"/>
            </a:xfrm>
            <a:custGeom>
              <a:avLst/>
              <a:gdLst/>
              <a:ahLst/>
              <a:cxnLst/>
              <a:rect l="l" t="t" r="r" b="b"/>
              <a:pathLst>
                <a:path w="381635" h="452120">
                  <a:moveTo>
                    <a:pt x="107315" y="174625"/>
                  </a:moveTo>
                  <a:lnTo>
                    <a:pt x="0" y="215773"/>
                  </a:lnTo>
                  <a:lnTo>
                    <a:pt x="0" y="452120"/>
                  </a:lnTo>
                  <a:lnTo>
                    <a:pt x="27571" y="446176"/>
                  </a:lnTo>
                  <a:lnTo>
                    <a:pt x="52425" y="443128"/>
                  </a:lnTo>
                  <a:lnTo>
                    <a:pt x="75450" y="441998"/>
                  </a:lnTo>
                  <a:lnTo>
                    <a:pt x="107315" y="441833"/>
                  </a:lnTo>
                  <a:lnTo>
                    <a:pt x="107315" y="174625"/>
                  </a:lnTo>
                  <a:close/>
                </a:path>
                <a:path w="381635" h="452120">
                  <a:moveTo>
                    <a:pt x="244475" y="153670"/>
                  </a:moveTo>
                  <a:lnTo>
                    <a:pt x="136525" y="194818"/>
                  </a:lnTo>
                  <a:lnTo>
                    <a:pt x="136525" y="431800"/>
                  </a:lnTo>
                  <a:lnTo>
                    <a:pt x="164426" y="431647"/>
                  </a:lnTo>
                  <a:lnTo>
                    <a:pt x="190500" y="430517"/>
                  </a:lnTo>
                  <a:lnTo>
                    <a:pt x="216560" y="427469"/>
                  </a:lnTo>
                  <a:lnTo>
                    <a:pt x="244475" y="421513"/>
                  </a:lnTo>
                  <a:lnTo>
                    <a:pt x="244475" y="153670"/>
                  </a:lnTo>
                  <a:close/>
                </a:path>
                <a:path w="381635" h="452120">
                  <a:moveTo>
                    <a:pt x="381635" y="0"/>
                  </a:moveTo>
                  <a:lnTo>
                    <a:pt x="274320" y="51308"/>
                  </a:lnTo>
                  <a:lnTo>
                    <a:pt x="274320" y="421005"/>
                  </a:lnTo>
                  <a:lnTo>
                    <a:pt x="302044" y="413131"/>
                  </a:lnTo>
                  <a:lnTo>
                    <a:pt x="327977" y="404317"/>
                  </a:lnTo>
                  <a:lnTo>
                    <a:pt x="353898" y="393585"/>
                  </a:lnTo>
                  <a:lnTo>
                    <a:pt x="381635" y="379984"/>
                  </a:lnTo>
                  <a:lnTo>
                    <a:pt x="381635" y="0"/>
                  </a:lnTo>
                  <a:close/>
                </a:path>
              </a:pathLst>
            </a:custGeom>
            <a:solidFill>
              <a:srgbClr val="008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0144" y="5200015"/>
              <a:ext cx="107950" cy="1949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35049" y="5168900"/>
              <a:ext cx="734060" cy="328930"/>
            </a:xfrm>
            <a:custGeom>
              <a:avLst/>
              <a:gdLst/>
              <a:ahLst/>
              <a:cxnLst/>
              <a:rect l="l" t="t" r="r" b="b"/>
              <a:pathLst>
                <a:path w="734060" h="328929">
                  <a:moveTo>
                    <a:pt x="734060" y="0"/>
                  </a:moveTo>
                  <a:lnTo>
                    <a:pt x="697115" y="37074"/>
                  </a:lnTo>
                  <a:lnTo>
                    <a:pt x="658238" y="66706"/>
                  </a:lnTo>
                  <a:lnTo>
                    <a:pt x="617671" y="89826"/>
                  </a:lnTo>
                  <a:lnTo>
                    <a:pt x="575655" y="107364"/>
                  </a:lnTo>
                  <a:lnTo>
                    <a:pt x="532433" y="120251"/>
                  </a:lnTo>
                  <a:lnTo>
                    <a:pt x="488244" y="129417"/>
                  </a:lnTo>
                  <a:lnTo>
                    <a:pt x="443331" y="135792"/>
                  </a:lnTo>
                  <a:lnTo>
                    <a:pt x="397935" y="140306"/>
                  </a:lnTo>
                  <a:lnTo>
                    <a:pt x="352297" y="143890"/>
                  </a:lnTo>
                  <a:lnTo>
                    <a:pt x="310907" y="144822"/>
                  </a:lnTo>
                  <a:lnTo>
                    <a:pt x="266130" y="148292"/>
                  </a:lnTo>
                  <a:lnTo>
                    <a:pt x="219658" y="155316"/>
                  </a:lnTo>
                  <a:lnTo>
                    <a:pt x="173183" y="166909"/>
                  </a:lnTo>
                  <a:lnTo>
                    <a:pt x="128398" y="184085"/>
                  </a:lnTo>
                  <a:lnTo>
                    <a:pt x="86995" y="207861"/>
                  </a:lnTo>
                  <a:lnTo>
                    <a:pt x="50667" y="239250"/>
                  </a:lnTo>
                  <a:lnTo>
                    <a:pt x="21104" y="279268"/>
                  </a:lnTo>
                  <a:lnTo>
                    <a:pt x="0" y="328930"/>
                  </a:lnTo>
                  <a:lnTo>
                    <a:pt x="35211" y="287763"/>
                  </a:lnTo>
                  <a:lnTo>
                    <a:pt x="74322" y="255869"/>
                  </a:lnTo>
                  <a:lnTo>
                    <a:pt x="116642" y="231922"/>
                  </a:lnTo>
                  <a:lnTo>
                    <a:pt x="161485" y="214598"/>
                  </a:lnTo>
                  <a:lnTo>
                    <a:pt x="208160" y="202572"/>
                  </a:lnTo>
                  <a:lnTo>
                    <a:pt x="255980" y="194520"/>
                  </a:lnTo>
                  <a:lnTo>
                    <a:pt x="304255" y="189117"/>
                  </a:lnTo>
                  <a:lnTo>
                    <a:pt x="352297" y="185038"/>
                  </a:lnTo>
                  <a:lnTo>
                    <a:pt x="390213" y="184298"/>
                  </a:lnTo>
                  <a:lnTo>
                    <a:pt x="432417" y="181583"/>
                  </a:lnTo>
                  <a:lnTo>
                    <a:pt x="477323" y="176154"/>
                  </a:lnTo>
                  <a:lnTo>
                    <a:pt x="523345" y="167271"/>
                  </a:lnTo>
                  <a:lnTo>
                    <a:pt x="568896" y="154193"/>
                  </a:lnTo>
                  <a:lnTo>
                    <a:pt x="612389" y="136182"/>
                  </a:lnTo>
                  <a:lnTo>
                    <a:pt x="652239" y="112497"/>
                  </a:lnTo>
                  <a:lnTo>
                    <a:pt x="686858" y="82398"/>
                  </a:lnTo>
                  <a:lnTo>
                    <a:pt x="714661" y="45146"/>
                  </a:lnTo>
                  <a:lnTo>
                    <a:pt x="734060" y="0"/>
                  </a:lnTo>
                  <a:close/>
                </a:path>
              </a:pathLst>
            </a:custGeom>
            <a:solidFill>
              <a:srgbClr val="008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8559" y="6167120"/>
              <a:ext cx="527685" cy="197485"/>
            </a:xfrm>
            <a:custGeom>
              <a:avLst/>
              <a:gdLst/>
              <a:ahLst/>
              <a:cxnLst/>
              <a:rect l="l" t="t" r="r" b="b"/>
              <a:pathLst>
                <a:path w="527685" h="197485">
                  <a:moveTo>
                    <a:pt x="527685" y="0"/>
                  </a:moveTo>
                  <a:lnTo>
                    <a:pt x="499346" y="13829"/>
                  </a:lnTo>
                  <a:lnTo>
                    <a:pt x="472900" y="24717"/>
                  </a:lnTo>
                  <a:lnTo>
                    <a:pt x="446478" y="33629"/>
                  </a:lnTo>
                  <a:lnTo>
                    <a:pt x="418211" y="41529"/>
                  </a:lnTo>
                  <a:lnTo>
                    <a:pt x="418211" y="197485"/>
                  </a:lnTo>
                  <a:lnTo>
                    <a:pt x="527685" y="197485"/>
                  </a:lnTo>
                  <a:lnTo>
                    <a:pt x="527685" y="0"/>
                  </a:lnTo>
                  <a:close/>
                </a:path>
                <a:path w="527685" h="197485">
                  <a:moveTo>
                    <a:pt x="388239" y="51943"/>
                  </a:moveTo>
                  <a:lnTo>
                    <a:pt x="358560" y="57963"/>
                  </a:lnTo>
                  <a:lnTo>
                    <a:pt x="329787" y="61055"/>
                  </a:lnTo>
                  <a:lnTo>
                    <a:pt x="302871" y="62194"/>
                  </a:lnTo>
                  <a:lnTo>
                    <a:pt x="278765" y="62357"/>
                  </a:lnTo>
                  <a:lnTo>
                    <a:pt x="278765" y="197485"/>
                  </a:lnTo>
                  <a:lnTo>
                    <a:pt x="388239" y="197485"/>
                  </a:lnTo>
                  <a:lnTo>
                    <a:pt x="388239" y="51943"/>
                  </a:lnTo>
                  <a:close/>
                </a:path>
                <a:path w="527685" h="197485">
                  <a:moveTo>
                    <a:pt x="248920" y="62357"/>
                  </a:moveTo>
                  <a:lnTo>
                    <a:pt x="239014" y="62357"/>
                  </a:lnTo>
                  <a:lnTo>
                    <a:pt x="215009" y="68377"/>
                  </a:lnTo>
                  <a:lnTo>
                    <a:pt x="189182" y="71469"/>
                  </a:lnTo>
                  <a:lnTo>
                    <a:pt x="163379" y="72608"/>
                  </a:lnTo>
                  <a:lnTo>
                    <a:pt x="139446" y="72771"/>
                  </a:lnTo>
                  <a:lnTo>
                    <a:pt x="139446" y="197485"/>
                  </a:lnTo>
                  <a:lnTo>
                    <a:pt x="248920" y="197485"/>
                  </a:lnTo>
                  <a:lnTo>
                    <a:pt x="248920" y="62357"/>
                  </a:lnTo>
                  <a:close/>
                </a:path>
                <a:path w="527685" h="197485">
                  <a:moveTo>
                    <a:pt x="109474" y="72771"/>
                  </a:moveTo>
                  <a:lnTo>
                    <a:pt x="81188" y="80579"/>
                  </a:lnTo>
                  <a:lnTo>
                    <a:pt x="28313" y="96148"/>
                  </a:lnTo>
                  <a:lnTo>
                    <a:pt x="0" y="103886"/>
                  </a:lnTo>
                  <a:lnTo>
                    <a:pt x="0" y="197485"/>
                  </a:lnTo>
                  <a:lnTo>
                    <a:pt x="109474" y="197485"/>
                  </a:lnTo>
                  <a:lnTo>
                    <a:pt x="109474" y="72771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7625" y="5741669"/>
              <a:ext cx="388620" cy="456565"/>
            </a:xfrm>
            <a:custGeom>
              <a:avLst/>
              <a:gdLst/>
              <a:ahLst/>
              <a:cxnLst/>
              <a:rect l="l" t="t" r="r" b="b"/>
              <a:pathLst>
                <a:path w="388619" h="456564">
                  <a:moveTo>
                    <a:pt x="109855" y="175895"/>
                  </a:moveTo>
                  <a:lnTo>
                    <a:pt x="0" y="217424"/>
                  </a:lnTo>
                  <a:lnTo>
                    <a:pt x="0" y="456565"/>
                  </a:lnTo>
                  <a:lnTo>
                    <a:pt x="28257" y="450545"/>
                  </a:lnTo>
                  <a:lnTo>
                    <a:pt x="53670" y="447459"/>
                  </a:lnTo>
                  <a:lnTo>
                    <a:pt x="77203" y="446316"/>
                  </a:lnTo>
                  <a:lnTo>
                    <a:pt x="109855" y="446151"/>
                  </a:lnTo>
                  <a:lnTo>
                    <a:pt x="109855" y="175895"/>
                  </a:lnTo>
                  <a:close/>
                </a:path>
                <a:path w="388619" h="456564">
                  <a:moveTo>
                    <a:pt x="248920" y="154940"/>
                  </a:moveTo>
                  <a:lnTo>
                    <a:pt x="139700" y="196469"/>
                  </a:lnTo>
                  <a:lnTo>
                    <a:pt x="139700" y="435610"/>
                  </a:lnTo>
                  <a:lnTo>
                    <a:pt x="167944" y="435457"/>
                  </a:lnTo>
                  <a:lnTo>
                    <a:pt x="194310" y="434314"/>
                  </a:lnTo>
                  <a:lnTo>
                    <a:pt x="220662" y="431228"/>
                  </a:lnTo>
                  <a:lnTo>
                    <a:pt x="248920" y="425196"/>
                  </a:lnTo>
                  <a:lnTo>
                    <a:pt x="248920" y="154940"/>
                  </a:lnTo>
                  <a:close/>
                </a:path>
                <a:path w="388619" h="456564">
                  <a:moveTo>
                    <a:pt x="388620" y="0"/>
                  </a:moveTo>
                  <a:lnTo>
                    <a:pt x="279400" y="51943"/>
                  </a:lnTo>
                  <a:lnTo>
                    <a:pt x="279400" y="425450"/>
                  </a:lnTo>
                  <a:lnTo>
                    <a:pt x="307644" y="417499"/>
                  </a:lnTo>
                  <a:lnTo>
                    <a:pt x="333997" y="408597"/>
                  </a:lnTo>
                  <a:lnTo>
                    <a:pt x="360362" y="397738"/>
                  </a:lnTo>
                  <a:lnTo>
                    <a:pt x="388620" y="383921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559" y="6042025"/>
              <a:ext cx="109220" cy="1974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0924" y="6010910"/>
              <a:ext cx="746760" cy="332105"/>
            </a:xfrm>
            <a:custGeom>
              <a:avLst/>
              <a:gdLst/>
              <a:ahLst/>
              <a:cxnLst/>
              <a:rect l="l" t="t" r="r" b="b"/>
              <a:pathLst>
                <a:path w="746760" h="332104">
                  <a:moveTo>
                    <a:pt x="746760" y="0"/>
                  </a:moveTo>
                  <a:lnTo>
                    <a:pt x="709199" y="37452"/>
                  </a:lnTo>
                  <a:lnTo>
                    <a:pt x="669665" y="67380"/>
                  </a:lnTo>
                  <a:lnTo>
                    <a:pt x="628405" y="90725"/>
                  </a:lnTo>
                  <a:lnTo>
                    <a:pt x="585664" y="108428"/>
                  </a:lnTo>
                  <a:lnTo>
                    <a:pt x="541690" y="121432"/>
                  </a:lnTo>
                  <a:lnTo>
                    <a:pt x="496729" y="130678"/>
                  </a:lnTo>
                  <a:lnTo>
                    <a:pt x="451029" y="137108"/>
                  </a:lnTo>
                  <a:lnTo>
                    <a:pt x="404834" y="141664"/>
                  </a:lnTo>
                  <a:lnTo>
                    <a:pt x="358394" y="145287"/>
                  </a:lnTo>
                  <a:lnTo>
                    <a:pt x="320693" y="146033"/>
                  </a:lnTo>
                  <a:lnTo>
                    <a:pt x="280058" y="148769"/>
                  </a:lnTo>
                  <a:lnTo>
                    <a:pt x="237743" y="154244"/>
                  </a:lnTo>
                  <a:lnTo>
                    <a:pt x="195004" y="163206"/>
                  </a:lnTo>
                  <a:lnTo>
                    <a:pt x="153098" y="176402"/>
                  </a:lnTo>
                  <a:lnTo>
                    <a:pt x="113279" y="194583"/>
                  </a:lnTo>
                  <a:lnTo>
                    <a:pt x="76805" y="218495"/>
                  </a:lnTo>
                  <a:lnTo>
                    <a:pt x="44929" y="248887"/>
                  </a:lnTo>
                  <a:lnTo>
                    <a:pt x="18909" y="286507"/>
                  </a:lnTo>
                  <a:lnTo>
                    <a:pt x="0" y="332104"/>
                  </a:lnTo>
                  <a:lnTo>
                    <a:pt x="35820" y="290519"/>
                  </a:lnTo>
                  <a:lnTo>
                    <a:pt x="75605" y="258308"/>
                  </a:lnTo>
                  <a:lnTo>
                    <a:pt x="118655" y="234130"/>
                  </a:lnTo>
                  <a:lnTo>
                    <a:pt x="164271" y="216646"/>
                  </a:lnTo>
                  <a:lnTo>
                    <a:pt x="211752" y="204513"/>
                  </a:lnTo>
                  <a:lnTo>
                    <a:pt x="260400" y="196391"/>
                  </a:lnTo>
                  <a:lnTo>
                    <a:pt x="309514" y="190939"/>
                  </a:lnTo>
                  <a:lnTo>
                    <a:pt x="358394" y="186816"/>
                  </a:lnTo>
                  <a:lnTo>
                    <a:pt x="396964" y="186067"/>
                  </a:lnTo>
                  <a:lnTo>
                    <a:pt x="439895" y="183322"/>
                  </a:lnTo>
                  <a:lnTo>
                    <a:pt x="485574" y="177836"/>
                  </a:lnTo>
                  <a:lnTo>
                    <a:pt x="532388" y="168862"/>
                  </a:lnTo>
                  <a:lnTo>
                    <a:pt x="578723" y="155654"/>
                  </a:lnTo>
                  <a:lnTo>
                    <a:pt x="622966" y="137466"/>
                  </a:lnTo>
                  <a:lnTo>
                    <a:pt x="663505" y="113553"/>
                  </a:lnTo>
                  <a:lnTo>
                    <a:pt x="698725" y="83168"/>
                  </a:lnTo>
                  <a:lnTo>
                    <a:pt x="727014" y="45566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5544" y="2348230"/>
              <a:ext cx="501650" cy="177165"/>
            </a:xfrm>
            <a:custGeom>
              <a:avLst/>
              <a:gdLst/>
              <a:ahLst/>
              <a:cxnLst/>
              <a:rect l="l" t="t" r="r" b="b"/>
              <a:pathLst>
                <a:path w="501650" h="177164">
                  <a:moveTo>
                    <a:pt x="501650" y="0"/>
                  </a:moveTo>
                  <a:lnTo>
                    <a:pt x="474733" y="12388"/>
                  </a:lnTo>
                  <a:lnTo>
                    <a:pt x="449580" y="22145"/>
                  </a:lnTo>
                  <a:lnTo>
                    <a:pt x="424426" y="30164"/>
                  </a:lnTo>
                  <a:lnTo>
                    <a:pt x="397510" y="37337"/>
                  </a:lnTo>
                  <a:lnTo>
                    <a:pt x="397510" y="177164"/>
                  </a:lnTo>
                  <a:lnTo>
                    <a:pt x="501650" y="177164"/>
                  </a:lnTo>
                  <a:lnTo>
                    <a:pt x="501650" y="0"/>
                  </a:lnTo>
                  <a:close/>
                </a:path>
                <a:path w="501650" h="177164">
                  <a:moveTo>
                    <a:pt x="369189" y="46609"/>
                  </a:moveTo>
                  <a:lnTo>
                    <a:pt x="340879" y="52042"/>
                  </a:lnTo>
                  <a:lnTo>
                    <a:pt x="313499" y="54832"/>
                  </a:lnTo>
                  <a:lnTo>
                    <a:pt x="287928" y="55860"/>
                  </a:lnTo>
                  <a:lnTo>
                    <a:pt x="265049" y="56007"/>
                  </a:lnTo>
                  <a:lnTo>
                    <a:pt x="265049" y="177164"/>
                  </a:lnTo>
                  <a:lnTo>
                    <a:pt x="369189" y="177164"/>
                  </a:lnTo>
                  <a:lnTo>
                    <a:pt x="369189" y="46609"/>
                  </a:lnTo>
                  <a:close/>
                </a:path>
                <a:path w="501650" h="177164">
                  <a:moveTo>
                    <a:pt x="236601" y="56007"/>
                  </a:moveTo>
                  <a:lnTo>
                    <a:pt x="227203" y="56007"/>
                  </a:lnTo>
                  <a:lnTo>
                    <a:pt x="204398" y="61366"/>
                  </a:lnTo>
                  <a:lnTo>
                    <a:pt x="179832" y="64119"/>
                  </a:lnTo>
                  <a:lnTo>
                    <a:pt x="155265" y="65133"/>
                  </a:lnTo>
                  <a:lnTo>
                    <a:pt x="132461" y="65278"/>
                  </a:lnTo>
                  <a:lnTo>
                    <a:pt x="132461" y="177164"/>
                  </a:lnTo>
                  <a:lnTo>
                    <a:pt x="236601" y="177164"/>
                  </a:lnTo>
                  <a:lnTo>
                    <a:pt x="236601" y="56007"/>
                  </a:lnTo>
                  <a:close/>
                </a:path>
                <a:path w="501650" h="177164">
                  <a:moveTo>
                    <a:pt x="104140" y="65278"/>
                  </a:moveTo>
                  <a:lnTo>
                    <a:pt x="77209" y="72251"/>
                  </a:lnTo>
                  <a:lnTo>
                    <a:pt x="26916" y="86244"/>
                  </a:lnTo>
                  <a:lnTo>
                    <a:pt x="0" y="93218"/>
                  </a:lnTo>
                  <a:lnTo>
                    <a:pt x="0" y="177164"/>
                  </a:lnTo>
                  <a:lnTo>
                    <a:pt x="104140" y="177164"/>
                  </a:lnTo>
                  <a:lnTo>
                    <a:pt x="104140" y="65278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83689" y="1967230"/>
              <a:ext cx="103505" cy="381000"/>
            </a:xfrm>
            <a:custGeom>
              <a:avLst/>
              <a:gdLst/>
              <a:ahLst/>
              <a:cxnLst/>
              <a:rect l="l" t="t" r="r" b="b"/>
              <a:pathLst>
                <a:path w="103505" h="381000">
                  <a:moveTo>
                    <a:pt x="103504" y="0"/>
                  </a:moveTo>
                  <a:lnTo>
                    <a:pt x="0" y="46482"/>
                  </a:lnTo>
                  <a:lnTo>
                    <a:pt x="0" y="381000"/>
                  </a:lnTo>
                  <a:lnTo>
                    <a:pt x="26745" y="373899"/>
                  </a:lnTo>
                  <a:lnTo>
                    <a:pt x="51752" y="365918"/>
                  </a:lnTo>
                  <a:lnTo>
                    <a:pt x="76759" y="356175"/>
                  </a:lnTo>
                  <a:lnTo>
                    <a:pt x="103504" y="343788"/>
                  </a:lnTo>
                  <a:lnTo>
                    <a:pt x="103504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0975" y="2106295"/>
              <a:ext cx="104140" cy="2514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8259" y="2125345"/>
              <a:ext cx="104140" cy="2508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5544" y="2236470"/>
              <a:ext cx="104775" cy="1771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64894" y="2208530"/>
              <a:ext cx="709930" cy="297815"/>
            </a:xfrm>
            <a:custGeom>
              <a:avLst/>
              <a:gdLst/>
              <a:ahLst/>
              <a:cxnLst/>
              <a:rect l="l" t="t" r="r" b="b"/>
              <a:pathLst>
                <a:path w="709930" h="297814">
                  <a:moveTo>
                    <a:pt x="709930" y="0"/>
                  </a:moveTo>
                  <a:lnTo>
                    <a:pt x="669605" y="37269"/>
                  </a:lnTo>
                  <a:lnTo>
                    <a:pt x="626955" y="66151"/>
                  </a:lnTo>
                  <a:lnTo>
                    <a:pt x="582311" y="87841"/>
                  </a:lnTo>
                  <a:lnTo>
                    <a:pt x="536003" y="103536"/>
                  </a:lnTo>
                  <a:lnTo>
                    <a:pt x="488362" y="114433"/>
                  </a:lnTo>
                  <a:lnTo>
                    <a:pt x="439717" y="121729"/>
                  </a:lnTo>
                  <a:lnTo>
                    <a:pt x="390400" y="126619"/>
                  </a:lnTo>
                  <a:lnTo>
                    <a:pt x="340741" y="130301"/>
                  </a:lnTo>
                  <a:lnTo>
                    <a:pt x="300711" y="131142"/>
                  </a:lnTo>
                  <a:lnTo>
                    <a:pt x="257404" y="134276"/>
                  </a:lnTo>
                  <a:lnTo>
                    <a:pt x="212457" y="140626"/>
                  </a:lnTo>
                  <a:lnTo>
                    <a:pt x="167508" y="151112"/>
                  </a:lnTo>
                  <a:lnTo>
                    <a:pt x="124192" y="166655"/>
                  </a:lnTo>
                  <a:lnTo>
                    <a:pt x="84146" y="188176"/>
                  </a:lnTo>
                  <a:lnTo>
                    <a:pt x="49008" y="216595"/>
                  </a:lnTo>
                  <a:lnTo>
                    <a:pt x="20413" y="252835"/>
                  </a:lnTo>
                  <a:lnTo>
                    <a:pt x="0" y="297814"/>
                  </a:lnTo>
                  <a:lnTo>
                    <a:pt x="34053" y="260545"/>
                  </a:lnTo>
                  <a:lnTo>
                    <a:pt x="71875" y="231663"/>
                  </a:lnTo>
                  <a:lnTo>
                    <a:pt x="112802" y="209973"/>
                  </a:lnTo>
                  <a:lnTo>
                    <a:pt x="156168" y="194278"/>
                  </a:lnTo>
                  <a:lnTo>
                    <a:pt x="201310" y="183381"/>
                  </a:lnTo>
                  <a:lnTo>
                    <a:pt x="247563" y="176085"/>
                  </a:lnTo>
                  <a:lnTo>
                    <a:pt x="294261" y="171195"/>
                  </a:lnTo>
                  <a:lnTo>
                    <a:pt x="340741" y="167512"/>
                  </a:lnTo>
                  <a:lnTo>
                    <a:pt x="381778" y="166668"/>
                  </a:lnTo>
                  <a:lnTo>
                    <a:pt x="427714" y="163523"/>
                  </a:lnTo>
                  <a:lnTo>
                    <a:pt x="476447" y="157160"/>
                  </a:lnTo>
                  <a:lnTo>
                    <a:pt x="525876" y="146660"/>
                  </a:lnTo>
                  <a:lnTo>
                    <a:pt x="573900" y="131107"/>
                  </a:lnTo>
                  <a:lnTo>
                    <a:pt x="618419" y="109582"/>
                  </a:lnTo>
                  <a:lnTo>
                    <a:pt x="657331" y="81167"/>
                  </a:lnTo>
                  <a:lnTo>
                    <a:pt x="688534" y="44946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4909" y="3805555"/>
              <a:ext cx="516890" cy="187960"/>
            </a:xfrm>
            <a:custGeom>
              <a:avLst/>
              <a:gdLst/>
              <a:ahLst/>
              <a:cxnLst/>
              <a:rect l="l" t="t" r="r" b="b"/>
              <a:pathLst>
                <a:path w="516889" h="187960">
                  <a:moveTo>
                    <a:pt x="516890" y="0"/>
                  </a:moveTo>
                  <a:lnTo>
                    <a:pt x="489156" y="13156"/>
                  </a:lnTo>
                  <a:lnTo>
                    <a:pt x="463232" y="23526"/>
                  </a:lnTo>
                  <a:lnTo>
                    <a:pt x="437308" y="32039"/>
                  </a:lnTo>
                  <a:lnTo>
                    <a:pt x="409575" y="39624"/>
                  </a:lnTo>
                  <a:lnTo>
                    <a:pt x="409575" y="187960"/>
                  </a:lnTo>
                  <a:lnTo>
                    <a:pt x="516890" y="187960"/>
                  </a:lnTo>
                  <a:lnTo>
                    <a:pt x="516890" y="0"/>
                  </a:lnTo>
                  <a:close/>
                </a:path>
                <a:path w="516889" h="187960">
                  <a:moveTo>
                    <a:pt x="380365" y="49403"/>
                  </a:moveTo>
                  <a:lnTo>
                    <a:pt x="351274" y="55129"/>
                  </a:lnTo>
                  <a:lnTo>
                    <a:pt x="323088" y="58070"/>
                  </a:lnTo>
                  <a:lnTo>
                    <a:pt x="296711" y="59154"/>
                  </a:lnTo>
                  <a:lnTo>
                    <a:pt x="273050" y="59309"/>
                  </a:lnTo>
                  <a:lnTo>
                    <a:pt x="273050" y="187960"/>
                  </a:lnTo>
                  <a:lnTo>
                    <a:pt x="380365" y="187960"/>
                  </a:lnTo>
                  <a:lnTo>
                    <a:pt x="380365" y="49403"/>
                  </a:lnTo>
                  <a:close/>
                </a:path>
                <a:path w="516889" h="187960">
                  <a:moveTo>
                    <a:pt x="243840" y="59309"/>
                  </a:moveTo>
                  <a:lnTo>
                    <a:pt x="234061" y="59309"/>
                  </a:lnTo>
                  <a:lnTo>
                    <a:pt x="210605" y="65035"/>
                  </a:lnTo>
                  <a:lnTo>
                    <a:pt x="185293" y="67976"/>
                  </a:lnTo>
                  <a:lnTo>
                    <a:pt x="159980" y="69060"/>
                  </a:lnTo>
                  <a:lnTo>
                    <a:pt x="136525" y="69214"/>
                  </a:lnTo>
                  <a:lnTo>
                    <a:pt x="136525" y="187960"/>
                  </a:lnTo>
                  <a:lnTo>
                    <a:pt x="243840" y="187960"/>
                  </a:lnTo>
                  <a:lnTo>
                    <a:pt x="243840" y="59309"/>
                  </a:lnTo>
                  <a:close/>
                </a:path>
                <a:path w="516889" h="187960">
                  <a:moveTo>
                    <a:pt x="107315" y="69214"/>
                  </a:moveTo>
                  <a:lnTo>
                    <a:pt x="79558" y="76644"/>
                  </a:lnTo>
                  <a:lnTo>
                    <a:pt x="27735" y="91503"/>
                  </a:lnTo>
                  <a:lnTo>
                    <a:pt x="0" y="98933"/>
                  </a:lnTo>
                  <a:lnTo>
                    <a:pt x="0" y="187960"/>
                  </a:lnTo>
                  <a:lnTo>
                    <a:pt x="107315" y="187960"/>
                  </a:lnTo>
                  <a:lnTo>
                    <a:pt x="107315" y="69214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21435" y="3399154"/>
              <a:ext cx="380365" cy="435609"/>
            </a:xfrm>
            <a:custGeom>
              <a:avLst/>
              <a:gdLst/>
              <a:ahLst/>
              <a:cxnLst/>
              <a:rect l="l" t="t" r="r" b="b"/>
              <a:pathLst>
                <a:path w="380364" h="435610">
                  <a:moveTo>
                    <a:pt x="107315" y="168275"/>
                  </a:moveTo>
                  <a:lnTo>
                    <a:pt x="0" y="207899"/>
                  </a:lnTo>
                  <a:lnTo>
                    <a:pt x="0" y="435610"/>
                  </a:lnTo>
                  <a:lnTo>
                    <a:pt x="27571" y="429895"/>
                  </a:lnTo>
                  <a:lnTo>
                    <a:pt x="52425" y="426948"/>
                  </a:lnTo>
                  <a:lnTo>
                    <a:pt x="75450" y="425869"/>
                  </a:lnTo>
                  <a:lnTo>
                    <a:pt x="107315" y="425704"/>
                  </a:lnTo>
                  <a:lnTo>
                    <a:pt x="107315" y="168275"/>
                  </a:lnTo>
                  <a:close/>
                </a:path>
                <a:path w="380364" h="435610">
                  <a:moveTo>
                    <a:pt x="243840" y="147955"/>
                  </a:moveTo>
                  <a:lnTo>
                    <a:pt x="136525" y="187706"/>
                  </a:lnTo>
                  <a:lnTo>
                    <a:pt x="136525" y="415925"/>
                  </a:lnTo>
                  <a:lnTo>
                    <a:pt x="164249" y="415772"/>
                  </a:lnTo>
                  <a:lnTo>
                    <a:pt x="190169" y="414693"/>
                  </a:lnTo>
                  <a:lnTo>
                    <a:pt x="216103" y="411746"/>
                  </a:lnTo>
                  <a:lnTo>
                    <a:pt x="243840" y="406019"/>
                  </a:lnTo>
                  <a:lnTo>
                    <a:pt x="243840" y="147955"/>
                  </a:lnTo>
                  <a:close/>
                </a:path>
                <a:path w="380364" h="435610">
                  <a:moveTo>
                    <a:pt x="380365" y="0"/>
                  </a:moveTo>
                  <a:lnTo>
                    <a:pt x="273685" y="49530"/>
                  </a:lnTo>
                  <a:lnTo>
                    <a:pt x="273685" y="406400"/>
                  </a:lnTo>
                  <a:lnTo>
                    <a:pt x="301244" y="398818"/>
                  </a:lnTo>
                  <a:lnTo>
                    <a:pt x="327025" y="390309"/>
                  </a:lnTo>
                  <a:lnTo>
                    <a:pt x="352793" y="379933"/>
                  </a:lnTo>
                  <a:lnTo>
                    <a:pt x="380365" y="366776"/>
                  </a:lnTo>
                  <a:lnTo>
                    <a:pt x="380365" y="0"/>
                  </a:lnTo>
                  <a:close/>
                </a:path>
              </a:pathLst>
            </a:custGeom>
            <a:solidFill>
              <a:srgbClr val="FAB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4909" y="3686175"/>
              <a:ext cx="107315" cy="1885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59814" y="3656330"/>
              <a:ext cx="732155" cy="317500"/>
            </a:xfrm>
            <a:custGeom>
              <a:avLst/>
              <a:gdLst/>
              <a:ahLst/>
              <a:cxnLst/>
              <a:rect l="l" t="t" r="r" b="b"/>
              <a:pathLst>
                <a:path w="732155" h="317500">
                  <a:moveTo>
                    <a:pt x="732154" y="0"/>
                  </a:moveTo>
                  <a:lnTo>
                    <a:pt x="695299" y="35779"/>
                  </a:lnTo>
                  <a:lnTo>
                    <a:pt x="656520" y="64383"/>
                  </a:lnTo>
                  <a:lnTo>
                    <a:pt x="616058" y="86708"/>
                  </a:lnTo>
                  <a:lnTo>
                    <a:pt x="574153" y="103648"/>
                  </a:lnTo>
                  <a:lnTo>
                    <a:pt x="531047" y="116099"/>
                  </a:lnTo>
                  <a:lnTo>
                    <a:pt x="486979" y="124958"/>
                  </a:lnTo>
                  <a:lnTo>
                    <a:pt x="442189" y="131120"/>
                  </a:lnTo>
                  <a:lnTo>
                    <a:pt x="396919" y="135481"/>
                  </a:lnTo>
                  <a:lnTo>
                    <a:pt x="351409" y="138937"/>
                  </a:lnTo>
                  <a:lnTo>
                    <a:pt x="310125" y="139835"/>
                  </a:lnTo>
                  <a:lnTo>
                    <a:pt x="265461" y="143180"/>
                  </a:lnTo>
                  <a:lnTo>
                    <a:pt x="219106" y="149954"/>
                  </a:lnTo>
                  <a:lnTo>
                    <a:pt x="172749" y="161136"/>
                  </a:lnTo>
                  <a:lnTo>
                    <a:pt x="128076" y="177708"/>
                  </a:lnTo>
                  <a:lnTo>
                    <a:pt x="86776" y="200650"/>
                  </a:lnTo>
                  <a:lnTo>
                    <a:pt x="50538" y="230942"/>
                  </a:lnTo>
                  <a:lnTo>
                    <a:pt x="21050" y="269565"/>
                  </a:lnTo>
                  <a:lnTo>
                    <a:pt x="0" y="317500"/>
                  </a:lnTo>
                  <a:lnTo>
                    <a:pt x="35120" y="277734"/>
                  </a:lnTo>
                  <a:lnTo>
                    <a:pt x="74131" y="246927"/>
                  </a:lnTo>
                  <a:lnTo>
                    <a:pt x="116344" y="223800"/>
                  </a:lnTo>
                  <a:lnTo>
                    <a:pt x="161074" y="207073"/>
                  </a:lnTo>
                  <a:lnTo>
                    <a:pt x="207632" y="195465"/>
                  </a:lnTo>
                  <a:lnTo>
                    <a:pt x="255331" y="187698"/>
                  </a:lnTo>
                  <a:lnTo>
                    <a:pt x="303486" y="182490"/>
                  </a:lnTo>
                  <a:lnTo>
                    <a:pt x="351409" y="178562"/>
                  </a:lnTo>
                  <a:lnTo>
                    <a:pt x="389237" y="177848"/>
                  </a:lnTo>
                  <a:lnTo>
                    <a:pt x="431337" y="175231"/>
                  </a:lnTo>
                  <a:lnTo>
                    <a:pt x="476127" y="169996"/>
                  </a:lnTo>
                  <a:lnTo>
                    <a:pt x="522025" y="161428"/>
                  </a:lnTo>
                  <a:lnTo>
                    <a:pt x="567451" y="148812"/>
                  </a:lnTo>
                  <a:lnTo>
                    <a:pt x="610824" y="131433"/>
                  </a:lnTo>
                  <a:lnTo>
                    <a:pt x="650561" y="108578"/>
                  </a:lnTo>
                  <a:lnTo>
                    <a:pt x="685083" y="79530"/>
                  </a:lnTo>
                  <a:lnTo>
                    <a:pt x="712808" y="43575"/>
                  </a:lnTo>
                  <a:lnTo>
                    <a:pt x="732154" y="0"/>
                  </a:lnTo>
                  <a:close/>
                </a:path>
              </a:pathLst>
            </a:custGeom>
            <a:solidFill>
              <a:srgbClr val="FAB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527300" y="1495425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330"/>
              </a:spcBef>
            </a:pPr>
            <a:r>
              <a:rPr lang="en-US" sz="1600" b="1" spc="-5" dirty="0">
                <a:latin typeface="Cambria"/>
                <a:cs typeface="Cambria"/>
              </a:rPr>
              <a:t>SUBSIDIARIES/STRATEGIC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10" dirty="0">
                <a:latin typeface="Cambria"/>
                <a:cs typeface="Cambria"/>
              </a:rPr>
              <a:t>BUSINESS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UNITS</a:t>
            </a:r>
            <a:r>
              <a:rPr lang="en-US" sz="1600" b="1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(SBUs)</a:t>
            </a:r>
            <a:r>
              <a:rPr lang="en-US" sz="1600" b="1" spc="5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SERVICE</a:t>
            </a:r>
            <a:r>
              <a:rPr lang="en-US" sz="1600" b="1" spc="10" dirty="0">
                <a:latin typeface="Cambria"/>
                <a:cs typeface="Cambria"/>
              </a:rPr>
              <a:t> </a:t>
            </a:r>
            <a:r>
              <a:rPr lang="en-US" sz="1600" b="1" spc="-5" dirty="0">
                <a:latin typeface="Cambria"/>
                <a:cs typeface="Cambria"/>
              </a:rPr>
              <a:t>LINES:</a:t>
            </a:r>
            <a:endParaRPr lang="en-US"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8695</Words>
  <Application>Microsoft Macintosh PowerPoint</Application>
  <PresentationFormat>Custom</PresentationFormat>
  <Paragraphs>2982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Cambria</vt:lpstr>
      <vt:lpstr>Gabriola</vt:lpstr>
      <vt:lpstr>Lucida Sans</vt:lpstr>
      <vt:lpstr>Symbol</vt:lpstr>
      <vt:lpstr>Times New Roman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“Inductus’ Promise” Quality Commitment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Inductus</dc:creator>
  <cp:lastModifiedBy>Microsoft Office User</cp:lastModifiedBy>
  <cp:revision>17</cp:revision>
  <cp:lastPrinted>2022-06-29T07:08:11Z</cp:lastPrinted>
  <dcterms:created xsi:type="dcterms:W3CDTF">2022-06-27T09:29:37Z</dcterms:created>
  <dcterms:modified xsi:type="dcterms:W3CDTF">2022-06-29T07:09:16Z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2021-06-29T00:00:00Z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2022-06-27T00:00:00Z</vt:filetime>
  </property>
</Properties>
</file>